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430" r:id="rId2"/>
    <p:sldId id="256" r:id="rId3"/>
    <p:sldId id="431" r:id="rId4"/>
    <p:sldId id="432" r:id="rId5"/>
    <p:sldId id="468" r:id="rId6"/>
    <p:sldId id="433" r:id="rId7"/>
    <p:sldId id="434" r:id="rId8"/>
    <p:sldId id="347" r:id="rId9"/>
    <p:sldId id="268" r:id="rId10"/>
    <p:sldId id="435" r:id="rId11"/>
    <p:sldId id="436" r:id="rId12"/>
    <p:sldId id="437" r:id="rId13"/>
    <p:sldId id="438" r:id="rId14"/>
    <p:sldId id="439" r:id="rId15"/>
    <p:sldId id="440" r:id="rId16"/>
    <p:sldId id="419" r:id="rId17"/>
    <p:sldId id="420" r:id="rId18"/>
    <p:sldId id="469" r:id="rId19"/>
    <p:sldId id="442" r:id="rId20"/>
    <p:sldId id="443" r:id="rId21"/>
    <p:sldId id="441" r:id="rId22"/>
    <p:sldId id="448" r:id="rId23"/>
    <p:sldId id="449" r:id="rId24"/>
    <p:sldId id="324" r:id="rId25"/>
    <p:sldId id="325" r:id="rId26"/>
    <p:sldId id="444" r:id="rId27"/>
    <p:sldId id="450" r:id="rId28"/>
    <p:sldId id="451" r:id="rId29"/>
    <p:sldId id="392" r:id="rId30"/>
    <p:sldId id="454" r:id="rId31"/>
    <p:sldId id="445" r:id="rId32"/>
    <p:sldId id="331" r:id="rId33"/>
    <p:sldId id="455" r:id="rId34"/>
    <p:sldId id="332" r:id="rId35"/>
    <p:sldId id="458" r:id="rId36"/>
    <p:sldId id="460" r:id="rId37"/>
    <p:sldId id="459" r:id="rId38"/>
    <p:sldId id="461" r:id="rId39"/>
    <p:sldId id="462" r:id="rId40"/>
    <p:sldId id="446" r:id="rId41"/>
    <p:sldId id="338" r:id="rId42"/>
    <p:sldId id="456" r:id="rId43"/>
    <p:sldId id="447" r:id="rId44"/>
    <p:sldId id="457" r:id="rId45"/>
    <p:sldId id="463" r:id="rId46"/>
    <p:sldId id="299" r:id="rId47"/>
    <p:sldId id="302" r:id="rId48"/>
    <p:sldId id="464" r:id="rId49"/>
    <p:sldId id="465" r:id="rId50"/>
    <p:sldId id="407" r:id="rId51"/>
    <p:sldId id="307" r:id="rId52"/>
    <p:sldId id="401" r:id="rId53"/>
    <p:sldId id="404" r:id="rId54"/>
    <p:sldId id="466" r:id="rId55"/>
    <p:sldId id="406" r:id="rId56"/>
    <p:sldId id="403" r:id="rId57"/>
    <p:sldId id="467" r:id="rId5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758850-45DC-4EC8-BCA7-1C2AC138BE66}" type="datetimeFigureOut">
              <a:rPr lang="nl-NL" smtClean="0"/>
              <a:t>4-11-2025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C623A-24A4-4596-B34F-62B9501C337D}" type="slidenum">
              <a:rPr lang="nl-NL" smtClean="0"/>
              <a:t>‹nr.›</a:t>
            </a:fld>
            <a:endParaRPr lang="nl-NL"/>
          </a:p>
        </p:txBody>
      </p:sp>
    </p:spTree>
    <p:extLst>
      <p:ext uri="{BB962C8B-B14F-4D97-AF65-F5344CB8AC3E}">
        <p14:creationId xmlns:p14="http://schemas.microsoft.com/office/powerpoint/2010/main" val="96864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dia-afbeelding 1"/>
          <p:cNvSpPr>
            <a:spLocks noGrp="1" noRot="1" noChangeAspect="1" noTextEdit="1"/>
          </p:cNvSpPr>
          <p:nvPr>
            <p:ph type="sldImg"/>
          </p:nvPr>
        </p:nvSpPr>
        <p:spPr>
          <a:ln/>
        </p:spPr>
      </p:sp>
      <p:sp>
        <p:nvSpPr>
          <p:cNvPr id="4099" name="Tijdelijke aanduiding voor notities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nl-NL">
              <a:latin typeface="Calibri" panose="020F0502020204030204" pitchFamily="34" charset="0"/>
            </a:endParaRPr>
          </a:p>
        </p:txBody>
      </p:sp>
      <p:sp>
        <p:nvSpPr>
          <p:cNvPr id="4100" name="Tijdelijke aanduiding voor dianummer 3"/>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3C234D-DDAF-4F2D-A656-44ABAC87B7B0}" type="slidenum">
              <a:rPr lang="nl-NL" altLang="nl-NL" sz="1200">
                <a:solidFill>
                  <a:srgbClr val="000000"/>
                </a:solidFill>
              </a:rPr>
              <a:pPr algn="r" eaLnBrk="1" hangingPunct="1"/>
              <a:t>1</a:t>
            </a:fld>
            <a:endParaRPr lang="nl-NL" altLang="nl-NL" sz="1200">
              <a:solidFill>
                <a:srgbClr val="000000"/>
              </a:solidFill>
            </a:endParaRPr>
          </a:p>
        </p:txBody>
      </p:sp>
    </p:spTree>
    <p:extLst>
      <p:ext uri="{BB962C8B-B14F-4D97-AF65-F5344CB8AC3E}">
        <p14:creationId xmlns:p14="http://schemas.microsoft.com/office/powerpoint/2010/main" val="158004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25</a:t>
            </a:fld>
            <a:endParaRPr lang="nl-NL"/>
          </a:p>
        </p:txBody>
      </p:sp>
    </p:spTree>
    <p:extLst>
      <p:ext uri="{BB962C8B-B14F-4D97-AF65-F5344CB8AC3E}">
        <p14:creationId xmlns:p14="http://schemas.microsoft.com/office/powerpoint/2010/main" val="287413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06A0-BF11-A383-BE16-33B6D44D7F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C34CFA3-974D-0A7C-3B19-049EB9B5A34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600D78-8984-C8FC-51F9-A9BAD15A53C3}"/>
              </a:ext>
            </a:extLst>
          </p:cNvPr>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a:extLst>
              <a:ext uri="{FF2B5EF4-FFF2-40B4-BE49-F238E27FC236}">
                <a16:creationId xmlns:a16="http://schemas.microsoft.com/office/drawing/2014/main" id="{B7C826DC-2DB3-6893-A6A4-D1F41DF9202C}"/>
              </a:ext>
            </a:extLst>
          </p:cNvPr>
          <p:cNvSpPr>
            <a:spLocks noGrp="1"/>
          </p:cNvSpPr>
          <p:nvPr>
            <p:ph type="sldNum" sz="quarter" idx="10"/>
          </p:nvPr>
        </p:nvSpPr>
        <p:spPr/>
        <p:txBody>
          <a:bodyPr/>
          <a:lstStyle/>
          <a:p>
            <a:fld id="{0D718565-F62B-4668-9E25-E9E163D72C11}" type="slidenum">
              <a:rPr lang="en-US" smtClean="0"/>
              <a:t>26</a:t>
            </a:fld>
            <a:endParaRPr lang="en-US"/>
          </a:p>
        </p:txBody>
      </p:sp>
    </p:spTree>
    <p:extLst>
      <p:ext uri="{BB962C8B-B14F-4D97-AF65-F5344CB8AC3E}">
        <p14:creationId xmlns:p14="http://schemas.microsoft.com/office/powerpoint/2010/main" val="370513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BFF5-39BF-0D33-BD33-229E24EB62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16684F-29A0-1D8D-868F-B07D722B824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B33CC8-298C-C0F9-ADC9-DDE307FF74F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0AA1452-CB74-795E-C974-B9255E919B9A}"/>
              </a:ext>
            </a:extLst>
          </p:cNvPr>
          <p:cNvSpPr>
            <a:spLocks noGrp="1"/>
          </p:cNvSpPr>
          <p:nvPr>
            <p:ph type="sldNum" sz="quarter" idx="10"/>
          </p:nvPr>
        </p:nvSpPr>
        <p:spPr/>
        <p:txBody>
          <a:bodyPr/>
          <a:lstStyle/>
          <a:p>
            <a:fld id="{287D0F5E-2DCD-4084-838A-538F9FE703D4}" type="slidenum">
              <a:rPr lang="nl-NL" smtClean="0"/>
              <a:t>27</a:t>
            </a:fld>
            <a:endParaRPr lang="nl-NL"/>
          </a:p>
        </p:txBody>
      </p:sp>
    </p:spTree>
    <p:extLst>
      <p:ext uri="{BB962C8B-B14F-4D97-AF65-F5344CB8AC3E}">
        <p14:creationId xmlns:p14="http://schemas.microsoft.com/office/powerpoint/2010/main" val="335598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A0612-D55A-59BB-1966-24C7D64DA4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F0BCDF-00C5-4F2D-279D-B9BF4678B3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D1E5CB-1AB4-96BD-3104-C34A71D213F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18230FB-58A2-192A-F7DD-53E70917A1EF}"/>
              </a:ext>
            </a:extLst>
          </p:cNvPr>
          <p:cNvSpPr>
            <a:spLocks noGrp="1"/>
          </p:cNvSpPr>
          <p:nvPr>
            <p:ph type="sldNum" sz="quarter" idx="10"/>
          </p:nvPr>
        </p:nvSpPr>
        <p:spPr/>
        <p:txBody>
          <a:bodyPr/>
          <a:lstStyle/>
          <a:p>
            <a:fld id="{287D0F5E-2DCD-4084-838A-538F9FE703D4}" type="slidenum">
              <a:rPr lang="nl-NL" smtClean="0"/>
              <a:t>28</a:t>
            </a:fld>
            <a:endParaRPr lang="nl-NL"/>
          </a:p>
        </p:txBody>
      </p:sp>
    </p:spTree>
    <p:extLst>
      <p:ext uri="{BB962C8B-B14F-4D97-AF65-F5344CB8AC3E}">
        <p14:creationId xmlns:p14="http://schemas.microsoft.com/office/powerpoint/2010/main" val="3769016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Plastic </a:t>
            </a:r>
            <a:r>
              <a:rPr lang="nl-NL" dirty="0" err="1"/>
              <a:t>soup</a:t>
            </a:r>
            <a:r>
              <a:rPr lang="nl-NL" dirty="0"/>
              <a:t> plaatje</a:t>
            </a:r>
            <a:r>
              <a:rPr lang="nl-NL" baseline="0" dirty="0"/>
              <a:t> toevoegen</a:t>
            </a:r>
            <a:endParaRPr lang="nl-NL" dirty="0"/>
          </a:p>
        </p:txBody>
      </p:sp>
      <p:sp>
        <p:nvSpPr>
          <p:cNvPr id="4" name="Tijdelijke aanduiding voor dianummer 3"/>
          <p:cNvSpPr>
            <a:spLocks noGrp="1"/>
          </p:cNvSpPr>
          <p:nvPr>
            <p:ph type="sldNum" sz="quarter" idx="10"/>
          </p:nvPr>
        </p:nvSpPr>
        <p:spPr/>
        <p:txBody>
          <a:bodyPr/>
          <a:lstStyle/>
          <a:p>
            <a:fld id="{B249B9B4-418A-41E7-AE70-583523A06D37}" type="slidenum">
              <a:rPr lang="nl-BE" smtClean="0"/>
              <a:t>29</a:t>
            </a:fld>
            <a:endParaRPr lang="nl-BE"/>
          </a:p>
        </p:txBody>
      </p:sp>
    </p:spTree>
    <p:extLst>
      <p:ext uri="{BB962C8B-B14F-4D97-AF65-F5344CB8AC3E}">
        <p14:creationId xmlns:p14="http://schemas.microsoft.com/office/powerpoint/2010/main" val="3688638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D175A-0367-63F5-0441-ED0A64D299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536C30-7981-8455-6C88-EDDF8A6010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121546-09EE-9AE0-D616-292FCDE220BE}"/>
              </a:ext>
            </a:extLst>
          </p:cNvPr>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a:extLst>
              <a:ext uri="{FF2B5EF4-FFF2-40B4-BE49-F238E27FC236}">
                <a16:creationId xmlns:a16="http://schemas.microsoft.com/office/drawing/2014/main" id="{764C94BA-FE22-A5D1-198B-11BE0E16624B}"/>
              </a:ext>
            </a:extLst>
          </p:cNvPr>
          <p:cNvSpPr>
            <a:spLocks noGrp="1"/>
          </p:cNvSpPr>
          <p:nvPr>
            <p:ph type="sldNum" sz="quarter" idx="10"/>
          </p:nvPr>
        </p:nvSpPr>
        <p:spPr/>
        <p:txBody>
          <a:bodyPr/>
          <a:lstStyle/>
          <a:p>
            <a:fld id="{0D718565-F62B-4668-9E25-E9E163D72C11}" type="slidenum">
              <a:rPr lang="en-US" smtClean="0"/>
              <a:t>31</a:t>
            </a:fld>
            <a:endParaRPr lang="en-US"/>
          </a:p>
        </p:txBody>
      </p:sp>
    </p:spTree>
    <p:extLst>
      <p:ext uri="{BB962C8B-B14F-4D97-AF65-F5344CB8AC3E}">
        <p14:creationId xmlns:p14="http://schemas.microsoft.com/office/powerpoint/2010/main" val="133108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Experiment met auto’s in de straat.</a:t>
            </a:r>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32</a:t>
            </a:fld>
            <a:endParaRPr lang="nl-NL"/>
          </a:p>
        </p:txBody>
      </p:sp>
    </p:spTree>
    <p:extLst>
      <p:ext uri="{BB962C8B-B14F-4D97-AF65-F5344CB8AC3E}">
        <p14:creationId xmlns:p14="http://schemas.microsoft.com/office/powerpoint/2010/main" val="3992365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34</a:t>
            </a:fld>
            <a:endParaRPr lang="nl-NL"/>
          </a:p>
        </p:txBody>
      </p:sp>
    </p:spTree>
    <p:extLst>
      <p:ext uri="{BB962C8B-B14F-4D97-AF65-F5344CB8AC3E}">
        <p14:creationId xmlns:p14="http://schemas.microsoft.com/office/powerpoint/2010/main" val="832234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8FD3-B765-2EA7-F80E-19362EB995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5959CC-55D0-6586-639C-D9F9BF508E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40587B-36F0-6F51-602C-1EBF589FD15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F7B1F0A-2350-A167-0C29-A60831A12DAF}"/>
              </a:ext>
            </a:extLst>
          </p:cNvPr>
          <p:cNvSpPr>
            <a:spLocks noGrp="1"/>
          </p:cNvSpPr>
          <p:nvPr>
            <p:ph type="sldNum" sz="quarter" idx="10"/>
          </p:nvPr>
        </p:nvSpPr>
        <p:spPr/>
        <p:txBody>
          <a:bodyPr/>
          <a:lstStyle/>
          <a:p>
            <a:fld id="{287D0F5E-2DCD-4084-838A-538F9FE703D4}" type="slidenum">
              <a:rPr lang="nl-NL" smtClean="0"/>
              <a:t>35</a:t>
            </a:fld>
            <a:endParaRPr lang="nl-NL"/>
          </a:p>
        </p:txBody>
      </p:sp>
    </p:spTree>
    <p:extLst>
      <p:ext uri="{BB962C8B-B14F-4D97-AF65-F5344CB8AC3E}">
        <p14:creationId xmlns:p14="http://schemas.microsoft.com/office/powerpoint/2010/main" val="3688783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Flintstone</a:t>
            </a:r>
            <a:r>
              <a:rPr lang="nl-NL" baseline="0" dirty="0"/>
              <a:t> = vuursteen </a:t>
            </a:r>
            <a:r>
              <a:rPr lang="nl-NL" baseline="0" dirty="0">
                <a:sym typeface="Wingdings" panose="05000000000000000000" pitchFamily="2" charset="2"/>
              </a:rPr>
              <a:t> van vinken naar vonken, maar </a:t>
            </a:r>
            <a:r>
              <a:rPr lang="nl-NL" baseline="0">
                <a:sym typeface="Wingdings" panose="05000000000000000000" pitchFamily="2" charset="2"/>
              </a:rPr>
              <a:t>vooral oerdriften</a:t>
            </a:r>
            <a:endParaRPr lang="nl-NL" dirty="0"/>
          </a:p>
        </p:txBody>
      </p:sp>
      <p:sp>
        <p:nvSpPr>
          <p:cNvPr id="4" name="Tijdelijke aanduiding voor dianummer 3"/>
          <p:cNvSpPr>
            <a:spLocks noGrp="1"/>
          </p:cNvSpPr>
          <p:nvPr>
            <p:ph type="sldNum" sz="quarter" idx="10"/>
          </p:nvPr>
        </p:nvSpPr>
        <p:spPr/>
        <p:txBody>
          <a:bodyPr/>
          <a:lstStyle/>
          <a:p>
            <a:fld id="{0D718565-F62B-4668-9E25-E9E163D72C11}" type="slidenum">
              <a:rPr lang="en-US" smtClean="0"/>
              <a:t>36</a:t>
            </a:fld>
            <a:endParaRPr lang="en-US"/>
          </a:p>
        </p:txBody>
      </p:sp>
    </p:spTree>
    <p:extLst>
      <p:ext uri="{BB962C8B-B14F-4D97-AF65-F5344CB8AC3E}">
        <p14:creationId xmlns:p14="http://schemas.microsoft.com/office/powerpoint/2010/main" val="241537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8</a:t>
            </a:fld>
            <a:endParaRPr lang="nl-NL"/>
          </a:p>
        </p:txBody>
      </p:sp>
    </p:spTree>
    <p:extLst>
      <p:ext uri="{BB962C8B-B14F-4D97-AF65-F5344CB8AC3E}">
        <p14:creationId xmlns:p14="http://schemas.microsoft.com/office/powerpoint/2010/main" val="2369200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1E323-6B0A-6AB9-7DC6-78E533EC14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ED2406-80D5-D01A-69D0-7BB0A80BD78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BC4EAA0-0C88-AFAE-C0A6-F8E6320C659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2EA64EC-1332-85CF-7FAB-08D4450B84A6}"/>
              </a:ext>
            </a:extLst>
          </p:cNvPr>
          <p:cNvSpPr>
            <a:spLocks noGrp="1"/>
          </p:cNvSpPr>
          <p:nvPr>
            <p:ph type="sldNum" sz="quarter" idx="10"/>
          </p:nvPr>
        </p:nvSpPr>
        <p:spPr/>
        <p:txBody>
          <a:bodyPr/>
          <a:lstStyle/>
          <a:p>
            <a:fld id="{287D0F5E-2DCD-4084-838A-538F9FE703D4}" type="slidenum">
              <a:rPr lang="nl-NL" smtClean="0"/>
              <a:t>37</a:t>
            </a:fld>
            <a:endParaRPr lang="nl-NL"/>
          </a:p>
        </p:txBody>
      </p:sp>
    </p:spTree>
    <p:extLst>
      <p:ext uri="{BB962C8B-B14F-4D97-AF65-F5344CB8AC3E}">
        <p14:creationId xmlns:p14="http://schemas.microsoft.com/office/powerpoint/2010/main" val="781609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Being</a:t>
            </a:r>
            <a:r>
              <a:rPr lang="nl-NL" dirty="0"/>
              <a:t> </a:t>
            </a:r>
            <a:r>
              <a:rPr lang="nl-NL" dirty="0" err="1"/>
              <a:t>smarter</a:t>
            </a:r>
            <a:r>
              <a:rPr lang="nl-NL" dirty="0"/>
              <a:t> </a:t>
            </a:r>
            <a:r>
              <a:rPr lang="nl-NL" dirty="0" err="1"/>
              <a:t>doesn’t</a:t>
            </a:r>
            <a:r>
              <a:rPr lang="nl-NL" dirty="0"/>
              <a:t> make </a:t>
            </a:r>
            <a:r>
              <a:rPr lang="nl-NL" dirty="0" err="1"/>
              <a:t>you</a:t>
            </a:r>
            <a:r>
              <a:rPr lang="nl-NL" dirty="0"/>
              <a:t> more </a:t>
            </a:r>
            <a:r>
              <a:rPr lang="nl-NL" dirty="0" err="1"/>
              <a:t>accepting</a:t>
            </a:r>
            <a:r>
              <a:rPr lang="nl-NL" dirty="0"/>
              <a:t> of </a:t>
            </a:r>
            <a:r>
              <a:rPr lang="nl-NL" dirty="0" err="1"/>
              <a:t>science</a:t>
            </a:r>
            <a:r>
              <a:rPr lang="nl-NL" dirty="0"/>
              <a:t>, </a:t>
            </a:r>
            <a:r>
              <a:rPr lang="nl-NL" dirty="0" err="1"/>
              <a:t>it</a:t>
            </a:r>
            <a:r>
              <a:rPr lang="nl-NL" dirty="0"/>
              <a:t> </a:t>
            </a:r>
            <a:r>
              <a:rPr lang="nl-NL" dirty="0" err="1"/>
              <a:t>makes</a:t>
            </a:r>
            <a:r>
              <a:rPr lang="nl-NL" baseline="0" dirty="0"/>
              <a:t> </a:t>
            </a:r>
            <a:r>
              <a:rPr lang="nl-NL" baseline="0" dirty="0" err="1"/>
              <a:t>you</a:t>
            </a:r>
            <a:r>
              <a:rPr lang="nl-NL" baseline="0" dirty="0"/>
              <a:t> </a:t>
            </a:r>
            <a:r>
              <a:rPr lang="nl-NL" baseline="0" dirty="0" err="1"/>
              <a:t>better</a:t>
            </a:r>
            <a:r>
              <a:rPr lang="nl-NL" baseline="0" dirty="0"/>
              <a:t> </a:t>
            </a:r>
            <a:r>
              <a:rPr lang="nl-NL" baseline="0" dirty="0" err="1"/>
              <a:t>able</a:t>
            </a:r>
            <a:r>
              <a:rPr lang="nl-NL" baseline="0" dirty="0"/>
              <a:t> </a:t>
            </a:r>
            <a:r>
              <a:rPr lang="nl-NL" baseline="0" dirty="0" err="1"/>
              <a:t>to</a:t>
            </a:r>
            <a:r>
              <a:rPr lang="nl-NL" baseline="0" dirty="0"/>
              <a:t> </a:t>
            </a:r>
            <a:r>
              <a:rPr lang="nl-NL" baseline="0" dirty="0" err="1"/>
              <a:t>cherry</a:t>
            </a:r>
            <a:r>
              <a:rPr lang="nl-NL" baseline="0" dirty="0"/>
              <a:t> </a:t>
            </a:r>
            <a:r>
              <a:rPr lang="nl-NL" baseline="0" dirty="0" err="1"/>
              <a:t>pick</a:t>
            </a:r>
            <a:r>
              <a:rPr lang="nl-NL" baseline="0" dirty="0"/>
              <a:t> </a:t>
            </a:r>
            <a:r>
              <a:rPr lang="nl-NL" baseline="0" dirty="0" err="1"/>
              <a:t>what</a:t>
            </a:r>
            <a:r>
              <a:rPr lang="nl-NL" baseline="0" dirty="0"/>
              <a:t> </a:t>
            </a:r>
            <a:r>
              <a:rPr lang="nl-NL" baseline="0" dirty="0" err="1"/>
              <a:t>you</a:t>
            </a:r>
            <a:r>
              <a:rPr lang="nl-NL" baseline="0" dirty="0"/>
              <a:t> </a:t>
            </a:r>
            <a:r>
              <a:rPr lang="nl-NL" baseline="0" dirty="0" err="1"/>
              <a:t>need</a:t>
            </a:r>
            <a:r>
              <a:rPr lang="nl-NL" baseline="0" dirty="0"/>
              <a:t> </a:t>
            </a:r>
            <a:r>
              <a:rPr lang="nl-NL" baseline="0" dirty="0" err="1"/>
              <a:t>to</a:t>
            </a:r>
            <a:r>
              <a:rPr lang="nl-NL" baseline="0" dirty="0"/>
              <a:t> </a:t>
            </a:r>
            <a:r>
              <a:rPr lang="nl-NL" baseline="0" dirty="0" err="1"/>
              <a:t>validate</a:t>
            </a:r>
            <a:r>
              <a:rPr lang="nl-NL" baseline="0" dirty="0"/>
              <a:t> </a:t>
            </a:r>
            <a:r>
              <a:rPr lang="nl-NL" baseline="0" dirty="0" err="1"/>
              <a:t>what</a:t>
            </a:r>
            <a:r>
              <a:rPr lang="nl-NL" baseline="0" dirty="0"/>
              <a:t> </a:t>
            </a:r>
            <a:r>
              <a:rPr lang="nl-NL" baseline="0" dirty="0" err="1"/>
              <a:t>you</a:t>
            </a:r>
            <a:r>
              <a:rPr lang="nl-NL" baseline="0" dirty="0"/>
              <a:t> </a:t>
            </a:r>
            <a:r>
              <a:rPr lang="nl-NL" baseline="0" dirty="0" err="1"/>
              <a:t>already</a:t>
            </a:r>
            <a:r>
              <a:rPr lang="nl-NL" baseline="0" dirty="0"/>
              <a:t> </a:t>
            </a:r>
            <a:r>
              <a:rPr lang="nl-NL" baseline="0" dirty="0" err="1"/>
              <a:t>believe</a:t>
            </a:r>
            <a:r>
              <a:rPr lang="nl-NL" baseline="0" dirty="0"/>
              <a:t>. Of, anders gezegd: </a:t>
            </a:r>
            <a:r>
              <a:rPr lang="nl-NL" baseline="0" dirty="0" err="1"/>
              <a:t>identity</a:t>
            </a:r>
            <a:r>
              <a:rPr lang="nl-NL" baseline="0" dirty="0"/>
              <a:t> </a:t>
            </a:r>
            <a:r>
              <a:rPr lang="nl-NL" baseline="0" dirty="0" err="1"/>
              <a:t>overrides</a:t>
            </a:r>
            <a:r>
              <a:rPr lang="nl-NL" baseline="0" dirty="0"/>
              <a:t> </a:t>
            </a:r>
            <a:r>
              <a:rPr lang="nl-NL" baseline="0" dirty="0" err="1"/>
              <a:t>knowledge</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0D718565-F62B-4668-9E25-E9E163D72C11}" type="slidenum">
              <a:rPr lang="en-US" smtClean="0"/>
              <a:t>38</a:t>
            </a:fld>
            <a:endParaRPr lang="en-US"/>
          </a:p>
        </p:txBody>
      </p:sp>
    </p:spTree>
    <p:extLst>
      <p:ext uri="{BB962C8B-B14F-4D97-AF65-F5344CB8AC3E}">
        <p14:creationId xmlns:p14="http://schemas.microsoft.com/office/powerpoint/2010/main" val="3090727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C425-E398-8337-7943-5600C75118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A11D36-E22F-2412-C75C-43488DD115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C8F560-7C89-A1DD-EEAB-7870B12C098E}"/>
              </a:ext>
            </a:extLst>
          </p:cNvPr>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a:extLst>
              <a:ext uri="{FF2B5EF4-FFF2-40B4-BE49-F238E27FC236}">
                <a16:creationId xmlns:a16="http://schemas.microsoft.com/office/drawing/2014/main" id="{06FED778-2B7F-AC14-9EC2-645083ED78E6}"/>
              </a:ext>
            </a:extLst>
          </p:cNvPr>
          <p:cNvSpPr>
            <a:spLocks noGrp="1"/>
          </p:cNvSpPr>
          <p:nvPr>
            <p:ph type="sldNum" sz="quarter" idx="10"/>
          </p:nvPr>
        </p:nvSpPr>
        <p:spPr/>
        <p:txBody>
          <a:bodyPr/>
          <a:lstStyle/>
          <a:p>
            <a:fld id="{0D718565-F62B-4668-9E25-E9E163D72C11}" type="slidenum">
              <a:rPr lang="en-US" smtClean="0"/>
              <a:t>40</a:t>
            </a:fld>
            <a:endParaRPr lang="en-US"/>
          </a:p>
        </p:txBody>
      </p:sp>
    </p:spTree>
    <p:extLst>
      <p:ext uri="{BB962C8B-B14F-4D97-AF65-F5344CB8AC3E}">
        <p14:creationId xmlns:p14="http://schemas.microsoft.com/office/powerpoint/2010/main" val="1191730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41</a:t>
            </a:fld>
            <a:endParaRPr lang="nl-NL"/>
          </a:p>
        </p:txBody>
      </p:sp>
    </p:spTree>
    <p:extLst>
      <p:ext uri="{BB962C8B-B14F-4D97-AF65-F5344CB8AC3E}">
        <p14:creationId xmlns:p14="http://schemas.microsoft.com/office/powerpoint/2010/main" val="3834663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7A7A-8322-1B98-19CC-128CC9006E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D44243-DE18-A12D-3BB4-24EA3F7A81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396E9F-3D78-6157-7611-24DF73F257CC}"/>
              </a:ext>
            </a:extLst>
          </p:cNvPr>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a:extLst>
              <a:ext uri="{FF2B5EF4-FFF2-40B4-BE49-F238E27FC236}">
                <a16:creationId xmlns:a16="http://schemas.microsoft.com/office/drawing/2014/main" id="{2BB9698D-02B7-495A-8113-4E9EA58435F9}"/>
              </a:ext>
            </a:extLst>
          </p:cNvPr>
          <p:cNvSpPr>
            <a:spLocks noGrp="1"/>
          </p:cNvSpPr>
          <p:nvPr>
            <p:ph type="sldNum" sz="quarter" idx="10"/>
          </p:nvPr>
        </p:nvSpPr>
        <p:spPr/>
        <p:txBody>
          <a:bodyPr/>
          <a:lstStyle/>
          <a:p>
            <a:fld id="{0D718565-F62B-4668-9E25-E9E163D72C11}" type="slidenum">
              <a:rPr lang="en-US" smtClean="0"/>
              <a:t>43</a:t>
            </a:fld>
            <a:endParaRPr lang="en-US"/>
          </a:p>
        </p:txBody>
      </p:sp>
    </p:spTree>
    <p:extLst>
      <p:ext uri="{BB962C8B-B14F-4D97-AF65-F5344CB8AC3E}">
        <p14:creationId xmlns:p14="http://schemas.microsoft.com/office/powerpoint/2010/main" val="385592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Onduurzaam</a:t>
            </a:r>
            <a:r>
              <a:rPr lang="nl-NL" dirty="0"/>
              <a:t> gedrag, </a:t>
            </a:r>
            <a:r>
              <a:rPr lang="nl-NL" dirty="0" err="1"/>
              <a:t>onduurzame</a:t>
            </a:r>
            <a:r>
              <a:rPr lang="nl-NL" dirty="0"/>
              <a:t> businessmodellen…</a:t>
            </a:r>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46</a:t>
            </a:fld>
            <a:endParaRPr lang="nl-NL"/>
          </a:p>
        </p:txBody>
      </p:sp>
    </p:spTree>
    <p:extLst>
      <p:ext uri="{BB962C8B-B14F-4D97-AF65-F5344CB8AC3E}">
        <p14:creationId xmlns:p14="http://schemas.microsoft.com/office/powerpoint/2010/main" val="1183458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47</a:t>
            </a:fld>
            <a:endParaRPr lang="nl-NL"/>
          </a:p>
        </p:txBody>
      </p:sp>
    </p:spTree>
    <p:extLst>
      <p:ext uri="{BB962C8B-B14F-4D97-AF65-F5344CB8AC3E}">
        <p14:creationId xmlns:p14="http://schemas.microsoft.com/office/powerpoint/2010/main" val="3927356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Possible selves </a:t>
            </a:r>
            <a:r>
              <a:rPr lang="nl-NL" altLang="nl-NL">
                <a:sym typeface="Wingdings" panose="05000000000000000000" pitchFamily="2" charset="2"/>
              </a:rPr>
              <a:t> opdrachtje?</a:t>
            </a:r>
            <a:endParaRPr lang="nl-NL" altLang="nl-NL"/>
          </a:p>
        </p:txBody>
      </p:sp>
      <p:sp>
        <p:nvSpPr>
          <p:cNvPr id="13210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5D00EE3-5F21-47E3-BFFE-B90353DABE60}" type="slidenum">
              <a:rPr lang="nl-NL" altLang="nl-NL" smtClean="0"/>
              <a:pPr/>
              <a:t>50</a:t>
            </a:fld>
            <a:endParaRPr lang="nl-NL" altLang="nl-NL"/>
          </a:p>
        </p:txBody>
      </p:sp>
    </p:spTree>
    <p:extLst>
      <p:ext uri="{BB962C8B-B14F-4D97-AF65-F5344CB8AC3E}">
        <p14:creationId xmlns:p14="http://schemas.microsoft.com/office/powerpoint/2010/main" val="259236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51</a:t>
            </a:fld>
            <a:endParaRPr lang="nl-NL"/>
          </a:p>
        </p:txBody>
      </p:sp>
    </p:spTree>
    <p:extLst>
      <p:ext uri="{BB962C8B-B14F-4D97-AF65-F5344CB8AC3E}">
        <p14:creationId xmlns:p14="http://schemas.microsoft.com/office/powerpoint/2010/main" val="3727930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Flintstone</a:t>
            </a:r>
            <a:r>
              <a:rPr lang="nl-NL" baseline="0" dirty="0"/>
              <a:t> = vuursteen </a:t>
            </a:r>
            <a:r>
              <a:rPr lang="nl-NL" baseline="0" dirty="0">
                <a:sym typeface="Wingdings" panose="05000000000000000000" pitchFamily="2" charset="2"/>
              </a:rPr>
              <a:t> van vinken naar vonken, maar </a:t>
            </a:r>
            <a:r>
              <a:rPr lang="nl-NL" baseline="0">
                <a:sym typeface="Wingdings" panose="05000000000000000000" pitchFamily="2" charset="2"/>
              </a:rPr>
              <a:t>vooral oerdriften</a:t>
            </a:r>
            <a:endParaRPr lang="nl-NL" dirty="0"/>
          </a:p>
        </p:txBody>
      </p:sp>
      <p:sp>
        <p:nvSpPr>
          <p:cNvPr id="4" name="Tijdelijke aanduiding voor dianummer 3"/>
          <p:cNvSpPr>
            <a:spLocks noGrp="1"/>
          </p:cNvSpPr>
          <p:nvPr>
            <p:ph type="sldNum" sz="quarter" idx="10"/>
          </p:nvPr>
        </p:nvSpPr>
        <p:spPr/>
        <p:txBody>
          <a:bodyPr/>
          <a:lstStyle/>
          <a:p>
            <a:fld id="{0D718565-F62B-4668-9E25-E9E163D72C11}" type="slidenum">
              <a:rPr lang="en-US" smtClean="0"/>
              <a:t>52</a:t>
            </a:fld>
            <a:endParaRPr lang="en-US"/>
          </a:p>
        </p:txBody>
      </p:sp>
    </p:spTree>
    <p:extLst>
      <p:ext uri="{BB962C8B-B14F-4D97-AF65-F5344CB8AC3E}">
        <p14:creationId xmlns:p14="http://schemas.microsoft.com/office/powerpoint/2010/main" val="397733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9</a:t>
            </a:fld>
            <a:endParaRPr lang="nl-NL"/>
          </a:p>
        </p:txBody>
      </p:sp>
    </p:spTree>
    <p:extLst>
      <p:ext uri="{BB962C8B-B14F-4D97-AF65-F5344CB8AC3E}">
        <p14:creationId xmlns:p14="http://schemas.microsoft.com/office/powerpoint/2010/main" val="1582921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NL"/>
              <a:t>Evangelical Environmental Network’s 2002 “What Would Jesus Drive?” campaign.</a:t>
            </a:r>
            <a:endParaRPr lang="nl-NL" altLang="nl-NL"/>
          </a:p>
        </p:txBody>
      </p:sp>
      <p:sp>
        <p:nvSpPr>
          <p:cNvPr id="15667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8B0FAE7-72F1-473E-A5C8-1138ABF1000F}" type="slidenum">
              <a:rPr lang="nl-NL" altLang="nl-NL" smtClean="0"/>
              <a:pPr/>
              <a:t>53</a:t>
            </a:fld>
            <a:endParaRPr lang="nl-NL" altLang="nl-NL"/>
          </a:p>
        </p:txBody>
      </p:sp>
    </p:spTree>
    <p:extLst>
      <p:ext uri="{BB962C8B-B14F-4D97-AF65-F5344CB8AC3E}">
        <p14:creationId xmlns:p14="http://schemas.microsoft.com/office/powerpoint/2010/main" val="3571400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Flintstone</a:t>
            </a:r>
            <a:r>
              <a:rPr lang="nl-NL" baseline="0" dirty="0"/>
              <a:t> = vuursteen </a:t>
            </a:r>
            <a:r>
              <a:rPr lang="nl-NL" baseline="0" dirty="0">
                <a:sym typeface="Wingdings" panose="05000000000000000000" pitchFamily="2" charset="2"/>
              </a:rPr>
              <a:t> van vinken naar vonken, maar </a:t>
            </a:r>
            <a:r>
              <a:rPr lang="nl-NL" baseline="0">
                <a:sym typeface="Wingdings" panose="05000000000000000000" pitchFamily="2" charset="2"/>
              </a:rPr>
              <a:t>vooral oerdriften</a:t>
            </a:r>
            <a:endParaRPr lang="nl-NL" dirty="0"/>
          </a:p>
        </p:txBody>
      </p:sp>
      <p:sp>
        <p:nvSpPr>
          <p:cNvPr id="4" name="Tijdelijke aanduiding voor dianummer 3"/>
          <p:cNvSpPr>
            <a:spLocks noGrp="1"/>
          </p:cNvSpPr>
          <p:nvPr>
            <p:ph type="sldNum" sz="quarter" idx="10"/>
          </p:nvPr>
        </p:nvSpPr>
        <p:spPr/>
        <p:txBody>
          <a:bodyPr/>
          <a:lstStyle/>
          <a:p>
            <a:fld id="{0D718565-F62B-4668-9E25-E9E163D72C11}" type="slidenum">
              <a:rPr lang="en-US" smtClean="0"/>
              <a:t>55</a:t>
            </a:fld>
            <a:endParaRPr lang="en-US"/>
          </a:p>
        </p:txBody>
      </p:sp>
    </p:spTree>
    <p:extLst>
      <p:ext uri="{BB962C8B-B14F-4D97-AF65-F5344CB8AC3E}">
        <p14:creationId xmlns:p14="http://schemas.microsoft.com/office/powerpoint/2010/main" val="2609373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Flintstone</a:t>
            </a:r>
            <a:r>
              <a:rPr lang="nl-NL" baseline="0" dirty="0"/>
              <a:t> = vuursteen </a:t>
            </a:r>
            <a:r>
              <a:rPr lang="nl-NL" baseline="0" dirty="0">
                <a:sym typeface="Wingdings" panose="05000000000000000000" pitchFamily="2" charset="2"/>
              </a:rPr>
              <a:t> van vinken naar vonken, maar </a:t>
            </a:r>
            <a:r>
              <a:rPr lang="nl-NL" baseline="0">
                <a:sym typeface="Wingdings" panose="05000000000000000000" pitchFamily="2" charset="2"/>
              </a:rPr>
              <a:t>vooral oerdriften</a:t>
            </a:r>
            <a:endParaRPr lang="nl-NL" dirty="0"/>
          </a:p>
        </p:txBody>
      </p:sp>
      <p:sp>
        <p:nvSpPr>
          <p:cNvPr id="4" name="Tijdelijke aanduiding voor dianummer 3"/>
          <p:cNvSpPr>
            <a:spLocks noGrp="1"/>
          </p:cNvSpPr>
          <p:nvPr>
            <p:ph type="sldNum" sz="quarter" idx="10"/>
          </p:nvPr>
        </p:nvSpPr>
        <p:spPr/>
        <p:txBody>
          <a:bodyPr/>
          <a:lstStyle/>
          <a:p>
            <a:fld id="{0D718565-F62B-4668-9E25-E9E163D72C11}" type="slidenum">
              <a:rPr lang="en-US" smtClean="0"/>
              <a:t>56</a:t>
            </a:fld>
            <a:endParaRPr lang="en-US"/>
          </a:p>
        </p:txBody>
      </p:sp>
    </p:spTree>
    <p:extLst>
      <p:ext uri="{BB962C8B-B14F-4D97-AF65-F5344CB8AC3E}">
        <p14:creationId xmlns:p14="http://schemas.microsoft.com/office/powerpoint/2010/main" val="135988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p:cNvSpPr>
            <a:spLocks noGrp="1"/>
          </p:cNvSpPr>
          <p:nvPr>
            <p:ph type="sldNum" sz="quarter" idx="10"/>
          </p:nvPr>
        </p:nvSpPr>
        <p:spPr/>
        <p:txBody>
          <a:bodyPr/>
          <a:lstStyle/>
          <a:p>
            <a:fld id="{0D718565-F62B-4668-9E25-E9E163D72C11}" type="slidenum">
              <a:rPr lang="en-US" smtClean="0"/>
              <a:t>16</a:t>
            </a:fld>
            <a:endParaRPr lang="en-US"/>
          </a:p>
        </p:txBody>
      </p:sp>
    </p:spTree>
    <p:extLst>
      <p:ext uri="{BB962C8B-B14F-4D97-AF65-F5344CB8AC3E}">
        <p14:creationId xmlns:p14="http://schemas.microsoft.com/office/powerpoint/2010/main" val="327371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p:cNvSpPr>
            <a:spLocks noGrp="1"/>
          </p:cNvSpPr>
          <p:nvPr>
            <p:ph type="sldNum" sz="quarter" idx="10"/>
          </p:nvPr>
        </p:nvSpPr>
        <p:spPr/>
        <p:txBody>
          <a:bodyPr/>
          <a:lstStyle/>
          <a:p>
            <a:fld id="{0D718565-F62B-4668-9E25-E9E163D72C11}" type="slidenum">
              <a:rPr lang="en-US" smtClean="0"/>
              <a:t>17</a:t>
            </a:fld>
            <a:endParaRPr lang="en-US"/>
          </a:p>
        </p:txBody>
      </p:sp>
    </p:spTree>
    <p:extLst>
      <p:ext uri="{BB962C8B-B14F-4D97-AF65-F5344CB8AC3E}">
        <p14:creationId xmlns:p14="http://schemas.microsoft.com/office/powerpoint/2010/main" val="74083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F998B-DB0B-AC8A-E743-BEE6C19183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822E58-4C3A-666A-983E-88769F6562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9AA9795-B2DE-82F5-4835-18C3190846F9}"/>
              </a:ext>
            </a:extLst>
          </p:cNvPr>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a:extLst>
              <a:ext uri="{FF2B5EF4-FFF2-40B4-BE49-F238E27FC236}">
                <a16:creationId xmlns:a16="http://schemas.microsoft.com/office/drawing/2014/main" id="{1FFA3E4B-0B4F-46CE-EFF1-46DA87E872D8}"/>
              </a:ext>
            </a:extLst>
          </p:cNvPr>
          <p:cNvSpPr>
            <a:spLocks noGrp="1"/>
          </p:cNvSpPr>
          <p:nvPr>
            <p:ph type="sldNum" sz="quarter" idx="10"/>
          </p:nvPr>
        </p:nvSpPr>
        <p:spPr/>
        <p:txBody>
          <a:bodyPr/>
          <a:lstStyle/>
          <a:p>
            <a:fld id="{0D718565-F62B-4668-9E25-E9E163D72C11}" type="slidenum">
              <a:rPr lang="en-US" smtClean="0"/>
              <a:t>18</a:t>
            </a:fld>
            <a:endParaRPr lang="en-US"/>
          </a:p>
        </p:txBody>
      </p:sp>
    </p:spTree>
    <p:extLst>
      <p:ext uri="{BB962C8B-B14F-4D97-AF65-F5344CB8AC3E}">
        <p14:creationId xmlns:p14="http://schemas.microsoft.com/office/powerpoint/2010/main" val="3171348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817FE-5215-9F78-6773-F18675BBA2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3B3749-981F-41B9-B376-6A028399B4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61F974-0D71-3C27-9D79-B65BC8AB72EA}"/>
              </a:ext>
            </a:extLst>
          </p:cNvPr>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a:extLst>
              <a:ext uri="{FF2B5EF4-FFF2-40B4-BE49-F238E27FC236}">
                <a16:creationId xmlns:a16="http://schemas.microsoft.com/office/drawing/2014/main" id="{AE08F3FA-6A1F-ECCF-270F-7E89A27EBF3F}"/>
              </a:ext>
            </a:extLst>
          </p:cNvPr>
          <p:cNvSpPr>
            <a:spLocks noGrp="1"/>
          </p:cNvSpPr>
          <p:nvPr>
            <p:ph type="sldNum" sz="quarter" idx="10"/>
          </p:nvPr>
        </p:nvSpPr>
        <p:spPr/>
        <p:txBody>
          <a:bodyPr/>
          <a:lstStyle/>
          <a:p>
            <a:fld id="{0D718565-F62B-4668-9E25-E9E163D72C11}" type="slidenum">
              <a:rPr lang="en-US" smtClean="0"/>
              <a:t>19</a:t>
            </a:fld>
            <a:endParaRPr lang="en-US"/>
          </a:p>
        </p:txBody>
      </p:sp>
    </p:spTree>
    <p:extLst>
      <p:ext uri="{BB962C8B-B14F-4D97-AF65-F5344CB8AC3E}">
        <p14:creationId xmlns:p14="http://schemas.microsoft.com/office/powerpoint/2010/main" val="206457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5E00A-77E7-0E81-85E7-1C85B36ADC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68B04A-90A2-E497-BA64-3A983BD82E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26E159B-517F-4CC6-2AB4-D74B5081134F}"/>
              </a:ext>
            </a:extLst>
          </p:cNvPr>
          <p:cNvSpPr>
            <a:spLocks noGrp="1"/>
          </p:cNvSpPr>
          <p:nvPr>
            <p:ph type="body" idx="1"/>
          </p:nvPr>
        </p:nvSpPr>
        <p:spPr/>
        <p:txBody>
          <a:bodyPr/>
          <a:lstStyle/>
          <a:p>
            <a:r>
              <a:rPr lang="nl-NL" dirty="0"/>
              <a:t>Environment of </a:t>
            </a:r>
            <a:r>
              <a:rPr lang="nl-NL" dirty="0" err="1"/>
              <a:t>Evolutionary</a:t>
            </a:r>
            <a:r>
              <a:rPr lang="nl-NL" dirty="0"/>
              <a:t> </a:t>
            </a:r>
            <a:r>
              <a:rPr lang="nl-NL" dirty="0" err="1"/>
              <a:t>Adaptedness</a:t>
            </a:r>
            <a:endParaRPr lang="nl-NL" dirty="0"/>
          </a:p>
        </p:txBody>
      </p:sp>
      <p:sp>
        <p:nvSpPr>
          <p:cNvPr id="4" name="Tijdelijke aanduiding voor dianummer 3">
            <a:extLst>
              <a:ext uri="{FF2B5EF4-FFF2-40B4-BE49-F238E27FC236}">
                <a16:creationId xmlns:a16="http://schemas.microsoft.com/office/drawing/2014/main" id="{FC858FC3-4506-69B4-70E7-95C28590641A}"/>
              </a:ext>
            </a:extLst>
          </p:cNvPr>
          <p:cNvSpPr>
            <a:spLocks noGrp="1"/>
          </p:cNvSpPr>
          <p:nvPr>
            <p:ph type="sldNum" sz="quarter" idx="10"/>
          </p:nvPr>
        </p:nvSpPr>
        <p:spPr/>
        <p:txBody>
          <a:bodyPr/>
          <a:lstStyle/>
          <a:p>
            <a:fld id="{0D718565-F62B-4668-9E25-E9E163D72C11}" type="slidenum">
              <a:rPr lang="en-US" smtClean="0"/>
              <a:t>20</a:t>
            </a:fld>
            <a:endParaRPr lang="en-US"/>
          </a:p>
        </p:txBody>
      </p:sp>
    </p:spTree>
    <p:extLst>
      <p:ext uri="{BB962C8B-B14F-4D97-AF65-F5344CB8AC3E}">
        <p14:creationId xmlns:p14="http://schemas.microsoft.com/office/powerpoint/2010/main" val="1636826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87D0F5E-2DCD-4084-838A-538F9FE703D4}" type="slidenum">
              <a:rPr lang="nl-NL" smtClean="0"/>
              <a:t>24</a:t>
            </a:fld>
            <a:endParaRPr lang="nl-NL"/>
          </a:p>
        </p:txBody>
      </p:sp>
    </p:spTree>
    <p:extLst>
      <p:ext uri="{BB962C8B-B14F-4D97-AF65-F5344CB8AC3E}">
        <p14:creationId xmlns:p14="http://schemas.microsoft.com/office/powerpoint/2010/main" val="3712599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12912-E9F1-B3D2-5FA8-0A86A769D17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84108FB-E407-5E6F-CC5A-F0020F0A7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46C08B0-442C-15AB-2E2C-F67C466AF495}"/>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5" name="Tijdelijke aanduiding voor voettekst 4">
            <a:extLst>
              <a:ext uri="{FF2B5EF4-FFF2-40B4-BE49-F238E27FC236}">
                <a16:creationId xmlns:a16="http://schemas.microsoft.com/office/drawing/2014/main" id="{DB7733D8-BE55-8C13-51C3-E1DCB49240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3B0C3A-00DF-335B-C6C7-FD5861194B35}"/>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116137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E3976-2958-B3E6-DA4D-F89F6A7EC39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91F628F-07A2-4AF4-576D-935B53C101F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58DF34-09DD-41B3-076F-ECE69F0F4A64}"/>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5" name="Tijdelijke aanduiding voor voettekst 4">
            <a:extLst>
              <a:ext uri="{FF2B5EF4-FFF2-40B4-BE49-F238E27FC236}">
                <a16:creationId xmlns:a16="http://schemas.microsoft.com/office/drawing/2014/main" id="{2953BFCD-9B79-F0C3-A707-E3A14B9139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6C798D-6DC3-B2AD-B572-A75AFCCE05C8}"/>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210194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51603C7-4835-A323-F112-50F32310EB4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D7C7DEA-17D9-4FAE-696C-C2C82B0E51B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1DFD77-36EC-559C-86CD-5274F5BECFAE}"/>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5" name="Tijdelijke aanduiding voor voettekst 4">
            <a:extLst>
              <a:ext uri="{FF2B5EF4-FFF2-40B4-BE49-F238E27FC236}">
                <a16:creationId xmlns:a16="http://schemas.microsoft.com/office/drawing/2014/main" id="{5E0D6BBE-8ED0-2503-F860-76DF3C0407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4637AA-0F11-2095-C4B2-8E90B7A51D40}"/>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310410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oudsopgav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954" y="6021289"/>
            <a:ext cx="1547652" cy="506375"/>
          </a:xfrm>
          <a:prstGeom prst="rect">
            <a:avLst/>
          </a:prstGeom>
        </p:spPr>
      </p:pic>
      <p:sp>
        <p:nvSpPr>
          <p:cNvPr id="16" name="Text Placeholder 19"/>
          <p:cNvSpPr>
            <a:spLocks noGrp="1"/>
          </p:cNvSpPr>
          <p:nvPr>
            <p:ph type="body" sz="quarter" idx="10" hasCustomPrompt="1"/>
          </p:nvPr>
        </p:nvSpPr>
        <p:spPr>
          <a:xfrm>
            <a:off x="815414" y="548680"/>
            <a:ext cx="5851013" cy="1219200"/>
          </a:xfrm>
          <a:prstGeom prst="rect">
            <a:avLst/>
          </a:prstGeom>
        </p:spPr>
        <p:txBody>
          <a:bodyPr/>
          <a:lstStyle>
            <a:lvl1pPr marL="0" indent="0">
              <a:buNone/>
              <a:defRPr sz="6400" b="1" baseline="0">
                <a:solidFill>
                  <a:schemeClr val="tx2"/>
                </a:solidFill>
                <a:latin typeface="+mj-lt"/>
              </a:defRPr>
            </a:lvl1pPr>
            <a:lvl2pPr marL="609585" indent="0">
              <a:buNone/>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dirty="0" err="1"/>
              <a:t>Inhoudsopgave</a:t>
            </a:r>
            <a:endParaRPr lang="nl-BE" dirty="0"/>
          </a:p>
        </p:txBody>
      </p:sp>
      <p:sp>
        <p:nvSpPr>
          <p:cNvPr id="20" name="Text Placeholder 22"/>
          <p:cNvSpPr>
            <a:spLocks noGrp="1"/>
          </p:cNvSpPr>
          <p:nvPr>
            <p:ph type="body" sz="quarter" idx="13" hasCustomPrompt="1"/>
          </p:nvPr>
        </p:nvSpPr>
        <p:spPr>
          <a:xfrm>
            <a:off x="911425" y="2180862"/>
            <a:ext cx="4760383" cy="2975439"/>
          </a:xfrm>
          <a:prstGeom prst="rect">
            <a:avLst/>
          </a:prstGeom>
        </p:spPr>
        <p:txBody>
          <a:bodyPr/>
          <a:lstStyle>
            <a:lvl1pPr marL="685783" indent="-685783">
              <a:buFont typeface="+mj-lt"/>
              <a:buAutoNum type="arabicPeriod"/>
              <a:defRPr sz="2667" baseline="0"/>
            </a:lvl1pPr>
          </a:lstStyle>
          <a:p>
            <a:pPr lvl="0"/>
            <a:r>
              <a:rPr lang="en-US" dirty="0" err="1"/>
              <a:t>Plaats</a:t>
            </a:r>
            <a:r>
              <a:rPr lang="en-US" dirty="0"/>
              <a:t> </a:t>
            </a:r>
            <a:r>
              <a:rPr lang="en-US" dirty="0" err="1"/>
              <a:t>hier</a:t>
            </a:r>
            <a:r>
              <a:rPr lang="en-US" dirty="0"/>
              <a:t> je </a:t>
            </a:r>
            <a:r>
              <a:rPr lang="en-US" dirty="0" err="1"/>
              <a:t>eerste</a:t>
            </a:r>
            <a:r>
              <a:rPr lang="en-US" dirty="0"/>
              <a:t> punt</a:t>
            </a:r>
          </a:p>
          <a:p>
            <a:pPr lvl="0"/>
            <a:r>
              <a:rPr lang="en-US" dirty="0" err="1"/>
              <a:t>En</a:t>
            </a:r>
            <a:r>
              <a:rPr lang="en-US" dirty="0"/>
              <a:t> je </a:t>
            </a:r>
            <a:r>
              <a:rPr lang="en-US" dirty="0" err="1"/>
              <a:t>tweede</a:t>
            </a:r>
            <a:endParaRPr lang="en-US" dirty="0"/>
          </a:p>
          <a:p>
            <a:pPr lvl="0"/>
            <a:r>
              <a:rPr lang="en-US" dirty="0" err="1"/>
              <a:t>En</a:t>
            </a:r>
            <a:r>
              <a:rPr lang="en-US" dirty="0"/>
              <a:t> enter </a:t>
            </a:r>
            <a:r>
              <a:rPr lang="en-US" dirty="0" err="1"/>
              <a:t>voor</a:t>
            </a:r>
            <a:r>
              <a:rPr lang="en-US" dirty="0"/>
              <a:t> de </a:t>
            </a:r>
            <a:r>
              <a:rPr lang="en-US" dirty="0" err="1"/>
              <a:t>volgende</a:t>
            </a:r>
            <a:endParaRPr lang="en-US" dirty="0"/>
          </a:p>
          <a:p>
            <a:pPr lvl="0"/>
            <a:r>
              <a:rPr lang="en-US" dirty="0" err="1"/>
              <a:t>En</a:t>
            </a:r>
            <a:r>
              <a:rPr lang="en-US" dirty="0"/>
              <a:t> zo maar door</a:t>
            </a:r>
          </a:p>
          <a:p>
            <a:pPr lvl="0"/>
            <a:r>
              <a:rPr lang="en-US" dirty="0"/>
              <a:t>Tot </a:t>
            </a:r>
            <a:r>
              <a:rPr lang="en-US" dirty="0" err="1"/>
              <a:t>vijf</a:t>
            </a:r>
            <a:endParaRPr lang="en-US" dirty="0"/>
          </a:p>
          <a:p>
            <a:pPr lvl="0"/>
            <a:r>
              <a:rPr lang="en-US" dirty="0" err="1"/>
              <a:t>En</a:t>
            </a:r>
            <a:r>
              <a:rPr lang="en-US" dirty="0"/>
              <a:t> </a:t>
            </a:r>
            <a:r>
              <a:rPr lang="en-US" dirty="0" err="1"/>
              <a:t>zes</a:t>
            </a:r>
            <a:endParaRPr lang="en-US" dirty="0"/>
          </a:p>
          <a:p>
            <a:pPr lvl="0"/>
            <a:endParaRPr lang="en-US" dirty="0"/>
          </a:p>
        </p:txBody>
      </p:sp>
      <p:sp>
        <p:nvSpPr>
          <p:cNvPr id="21" name="Text Placeholder 22"/>
          <p:cNvSpPr>
            <a:spLocks noGrp="1"/>
          </p:cNvSpPr>
          <p:nvPr>
            <p:ph type="body" sz="quarter" idx="14" hasCustomPrompt="1"/>
          </p:nvPr>
        </p:nvSpPr>
        <p:spPr>
          <a:xfrm>
            <a:off x="6480043" y="2180862"/>
            <a:ext cx="4760383" cy="2975439"/>
          </a:xfrm>
          <a:prstGeom prst="rect">
            <a:avLst/>
          </a:prstGeom>
        </p:spPr>
        <p:txBody>
          <a:bodyPr/>
          <a:lstStyle>
            <a:lvl1pPr marL="685783" indent="-685783">
              <a:buFont typeface="+mj-lt"/>
              <a:buAutoNum type="arabicPeriod" startAt="7"/>
              <a:defRPr sz="2667" baseline="0"/>
            </a:lvl1pPr>
          </a:lstStyle>
          <a:p>
            <a:pPr lvl="0"/>
            <a:r>
              <a:rPr lang="en-US" dirty="0" err="1"/>
              <a:t>En</a:t>
            </a:r>
            <a:r>
              <a:rPr lang="en-US" dirty="0"/>
              <a:t> </a:t>
            </a:r>
            <a:r>
              <a:rPr lang="en-US" dirty="0" err="1"/>
              <a:t>hier</a:t>
            </a:r>
            <a:r>
              <a:rPr lang="en-US" dirty="0"/>
              <a:t> </a:t>
            </a:r>
            <a:r>
              <a:rPr lang="en-US" dirty="0" err="1"/>
              <a:t>kan</a:t>
            </a:r>
            <a:r>
              <a:rPr lang="en-US" dirty="0"/>
              <a:t> je </a:t>
            </a:r>
            <a:r>
              <a:rPr lang="en-US" dirty="0" err="1"/>
              <a:t>verder</a:t>
            </a:r>
            <a:r>
              <a:rPr lang="en-US" dirty="0"/>
              <a:t> </a:t>
            </a:r>
            <a:r>
              <a:rPr lang="en-US" dirty="0" err="1"/>
              <a:t>gaan</a:t>
            </a:r>
            <a:r>
              <a:rPr lang="en-US" dirty="0"/>
              <a:t>, je </a:t>
            </a:r>
            <a:r>
              <a:rPr lang="en-US" dirty="0" err="1"/>
              <a:t>kan</a:t>
            </a:r>
            <a:r>
              <a:rPr lang="en-US" dirty="0"/>
              <a:t> je </a:t>
            </a:r>
            <a:r>
              <a:rPr lang="en-US" dirty="0" err="1"/>
              <a:t>nummering</a:t>
            </a:r>
            <a:r>
              <a:rPr lang="en-US" dirty="0"/>
              <a:t> </a:t>
            </a:r>
            <a:r>
              <a:rPr lang="en-US" dirty="0" err="1"/>
              <a:t>wijzigen</a:t>
            </a:r>
            <a:r>
              <a:rPr lang="en-US" dirty="0"/>
              <a:t> in de </a:t>
            </a:r>
            <a:r>
              <a:rPr lang="en-US" dirty="0" err="1"/>
              <a:t>opmaakbalk</a:t>
            </a:r>
            <a:r>
              <a:rPr lang="en-US" dirty="0"/>
              <a:t> van de </a:t>
            </a:r>
            <a:r>
              <a:rPr lang="en-US" dirty="0" err="1"/>
              <a:t>opsommingstekens</a:t>
            </a:r>
            <a:endParaRPr lang="en-US" dirty="0"/>
          </a:p>
        </p:txBody>
      </p:sp>
    </p:spTree>
    <p:extLst>
      <p:ext uri="{BB962C8B-B14F-4D97-AF65-F5344CB8AC3E}">
        <p14:creationId xmlns:p14="http://schemas.microsoft.com/office/powerpoint/2010/main" val="3958938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3D4C9-8146-4ECF-C44A-57E6A940A8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B72A2A2-C3A2-68C1-754A-FF8C04FED7D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75C8FE0-8F4B-ED88-9CDC-B138C8D64652}"/>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5" name="Tijdelijke aanduiding voor voettekst 4">
            <a:extLst>
              <a:ext uri="{FF2B5EF4-FFF2-40B4-BE49-F238E27FC236}">
                <a16:creationId xmlns:a16="http://schemas.microsoft.com/office/drawing/2014/main" id="{10CEB330-C141-54A4-E226-7DE41CB42D6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B6365B7-6E39-40F8-E41C-206BD52D8BEF}"/>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2678105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90E63-424A-AE44-7BC1-0E19121C4F0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769D566-98DC-FF73-AEF6-53694840A9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369A705-BF42-33D0-35D1-E051674C416B}"/>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5" name="Tijdelijke aanduiding voor voettekst 4">
            <a:extLst>
              <a:ext uri="{FF2B5EF4-FFF2-40B4-BE49-F238E27FC236}">
                <a16:creationId xmlns:a16="http://schemas.microsoft.com/office/drawing/2014/main" id="{65353444-2773-08D1-3920-93B444FCE7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949549-4ABD-005B-4A91-E6E620B273BA}"/>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260117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70643-B872-4EA4-1617-9C02BF9C02C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A3EB274-F339-86F7-EBC7-55C2FD025FB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B13A086-65C3-D0E5-C888-9286588735F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A330106-0173-73F9-0159-38A458AD738C}"/>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6" name="Tijdelijke aanduiding voor voettekst 5">
            <a:extLst>
              <a:ext uri="{FF2B5EF4-FFF2-40B4-BE49-F238E27FC236}">
                <a16:creationId xmlns:a16="http://schemas.microsoft.com/office/drawing/2014/main" id="{BAB1B984-C012-1CA4-D692-46BF872BBB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767108D-C18A-B634-F7BD-F7033842E403}"/>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178699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E95D4-EF83-6E10-DBB1-CCBDF9A307A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A9438FE-DCEE-965A-1207-7671307954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3EDB60F-D230-2320-14F0-E6058A7283F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55B9265-7CE7-7542-C371-E056AA7FD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66CF274-B8EB-E62D-05D9-75CEDC3B7C7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9311302-9AED-2500-0DBB-6A1D160960D9}"/>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8" name="Tijdelijke aanduiding voor voettekst 7">
            <a:extLst>
              <a:ext uri="{FF2B5EF4-FFF2-40B4-BE49-F238E27FC236}">
                <a16:creationId xmlns:a16="http://schemas.microsoft.com/office/drawing/2014/main" id="{A9662040-9E11-B3CD-CFE7-DA168757466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C543DC3-9D79-4A0E-258C-5DF65FF1D097}"/>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334748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8F0C9-34EC-F3B4-7D6C-008C6B71EB7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7A044C6-BC38-5FC7-67D2-72054249C947}"/>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4" name="Tijdelijke aanduiding voor voettekst 3">
            <a:extLst>
              <a:ext uri="{FF2B5EF4-FFF2-40B4-BE49-F238E27FC236}">
                <a16:creationId xmlns:a16="http://schemas.microsoft.com/office/drawing/2014/main" id="{A93B5A99-622D-49C1-FC0B-6EB7529B93D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970EDD1-42BB-D437-8291-BB541DDFE5A8}"/>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4266879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8B6D4A8-5DBE-9224-41FD-3ADF330AE677}"/>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3" name="Tijdelijke aanduiding voor voettekst 2">
            <a:extLst>
              <a:ext uri="{FF2B5EF4-FFF2-40B4-BE49-F238E27FC236}">
                <a16:creationId xmlns:a16="http://schemas.microsoft.com/office/drawing/2014/main" id="{4188447F-989E-5AA5-498E-1BE3A9AAB78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6CC75BF-D3C2-2654-B983-C2AE62CA0E62}"/>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88165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398F-09CC-B60B-ACD8-0E44349E820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9E2BB7F-661C-81AD-C294-60D0AF15AA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4D7ADA9-BC95-EB30-24A4-D9703CD51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08B6898-3A32-D614-2933-16E7CB0CEB43}"/>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6" name="Tijdelijke aanduiding voor voettekst 5">
            <a:extLst>
              <a:ext uri="{FF2B5EF4-FFF2-40B4-BE49-F238E27FC236}">
                <a16:creationId xmlns:a16="http://schemas.microsoft.com/office/drawing/2014/main" id="{47D93B22-6467-3DD6-586C-DF544E0A98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D4C99B5-CEC9-DD2E-7557-9735BC291E3D}"/>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1023381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FA6E3-0AE5-F2E2-FBC7-5502017A264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1BB5E82-6485-EBA7-D24F-C4007282DF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D30B2F2-76A3-57BD-F03D-4F0388A24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AFC90E7-ED23-BD02-1356-9FE979DC2000}"/>
              </a:ext>
            </a:extLst>
          </p:cNvPr>
          <p:cNvSpPr>
            <a:spLocks noGrp="1"/>
          </p:cNvSpPr>
          <p:nvPr>
            <p:ph type="dt" sz="half" idx="10"/>
          </p:nvPr>
        </p:nvSpPr>
        <p:spPr/>
        <p:txBody>
          <a:bodyPr/>
          <a:lstStyle/>
          <a:p>
            <a:fld id="{3F1EF4D7-28BF-49CC-9297-52A141F5A699}" type="datetimeFigureOut">
              <a:rPr lang="nl-NL" smtClean="0"/>
              <a:t>4-11-2025</a:t>
            </a:fld>
            <a:endParaRPr lang="nl-NL"/>
          </a:p>
        </p:txBody>
      </p:sp>
      <p:sp>
        <p:nvSpPr>
          <p:cNvPr id="6" name="Tijdelijke aanduiding voor voettekst 5">
            <a:extLst>
              <a:ext uri="{FF2B5EF4-FFF2-40B4-BE49-F238E27FC236}">
                <a16:creationId xmlns:a16="http://schemas.microsoft.com/office/drawing/2014/main" id="{5BE97CF5-D88E-17FC-FB84-B4AFEF5F670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F49166F-DA9E-A67A-09AD-FDA61B2BEC21}"/>
              </a:ext>
            </a:extLst>
          </p:cNvPr>
          <p:cNvSpPr>
            <a:spLocks noGrp="1"/>
          </p:cNvSpPr>
          <p:nvPr>
            <p:ph type="sldNum" sz="quarter" idx="12"/>
          </p:nvPr>
        </p:nvSpPr>
        <p:spPr/>
        <p:txBody>
          <a:bodyPr/>
          <a:lstStyle/>
          <a:p>
            <a:fld id="{64CAFDF5-90AC-4066-B3B8-E98A785FF2D0}" type="slidenum">
              <a:rPr lang="nl-NL" smtClean="0"/>
              <a:t>‹nr.›</a:t>
            </a:fld>
            <a:endParaRPr lang="nl-NL"/>
          </a:p>
        </p:txBody>
      </p:sp>
    </p:spTree>
    <p:extLst>
      <p:ext uri="{BB962C8B-B14F-4D97-AF65-F5344CB8AC3E}">
        <p14:creationId xmlns:p14="http://schemas.microsoft.com/office/powerpoint/2010/main" val="57348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60C99A8-0074-6492-7394-C18D9D054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310C1B4-DF1F-C40D-FB6B-224F01611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CAF5AE-0044-C4B9-8055-2F10032F8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1EF4D7-28BF-49CC-9297-52A141F5A699}" type="datetimeFigureOut">
              <a:rPr lang="nl-NL" smtClean="0"/>
              <a:t>4-11-2025</a:t>
            </a:fld>
            <a:endParaRPr lang="nl-NL"/>
          </a:p>
        </p:txBody>
      </p:sp>
      <p:sp>
        <p:nvSpPr>
          <p:cNvPr id="5" name="Tijdelijke aanduiding voor voettekst 4">
            <a:extLst>
              <a:ext uri="{FF2B5EF4-FFF2-40B4-BE49-F238E27FC236}">
                <a16:creationId xmlns:a16="http://schemas.microsoft.com/office/drawing/2014/main" id="{E079E4C9-36D3-9C40-8488-6CD44B038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D7B21E51-2FEE-20E8-D543-DB86266A3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CAFDF5-90AC-4066-B3B8-E98A785FF2D0}" type="slidenum">
              <a:rPr lang="nl-NL" smtClean="0"/>
              <a:t>‹nr.›</a:t>
            </a:fld>
            <a:endParaRPr lang="nl-NL"/>
          </a:p>
        </p:txBody>
      </p:sp>
    </p:spTree>
    <p:extLst>
      <p:ext uri="{BB962C8B-B14F-4D97-AF65-F5344CB8AC3E}">
        <p14:creationId xmlns:p14="http://schemas.microsoft.com/office/powerpoint/2010/main" val="169898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I92NjseoWF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youtube.com/watch?v=IKiZm9RzO24"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mcdeadline2.files.wordpress.com/2012/04/the-flintstones__1204130021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36651"/>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kstvak 5"/>
          <p:cNvSpPr txBox="1">
            <a:spLocks noChangeArrowheads="1"/>
          </p:cNvSpPr>
          <p:nvPr/>
        </p:nvSpPr>
        <p:spPr bwMode="auto">
          <a:xfrm rot="-863511">
            <a:off x="5630863" y="4472416"/>
            <a:ext cx="4406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nl-NL" altLang="nl-NL" sz="2400" b="1" dirty="0">
                <a:solidFill>
                  <a:srgbClr val="FFFFFF"/>
                </a:solidFill>
              </a:rPr>
              <a:t>An </a:t>
            </a:r>
            <a:r>
              <a:rPr lang="nl-NL" altLang="nl-NL" sz="2400" b="1" dirty="0" err="1">
                <a:solidFill>
                  <a:srgbClr val="FFFFFF"/>
                </a:solidFill>
              </a:rPr>
              <a:t>evolutionary</a:t>
            </a:r>
            <a:r>
              <a:rPr lang="nl-NL" altLang="nl-NL" sz="2400" b="1" dirty="0">
                <a:solidFill>
                  <a:srgbClr val="FFFFFF"/>
                </a:solidFill>
              </a:rPr>
              <a:t> </a:t>
            </a:r>
            <a:r>
              <a:rPr lang="nl-NL" altLang="nl-NL" sz="2400" b="1" dirty="0" err="1">
                <a:solidFill>
                  <a:srgbClr val="FFFFFF"/>
                </a:solidFill>
              </a:rPr>
              <a:t>psychology</a:t>
            </a:r>
            <a:r>
              <a:rPr lang="nl-NL" altLang="nl-NL" sz="2400" b="1" dirty="0">
                <a:solidFill>
                  <a:srgbClr val="FFFFFF"/>
                </a:solidFill>
              </a:rPr>
              <a:t> of (</a:t>
            </a:r>
            <a:r>
              <a:rPr lang="nl-NL" altLang="nl-NL" sz="2400" b="1" dirty="0" err="1">
                <a:solidFill>
                  <a:srgbClr val="FFFFFF"/>
                </a:solidFill>
              </a:rPr>
              <a:t>un</a:t>
            </a:r>
            <a:r>
              <a:rPr lang="nl-NL" altLang="nl-NL" sz="2400" b="1" dirty="0">
                <a:solidFill>
                  <a:srgbClr val="FFFFFF"/>
                </a:solidFill>
              </a:rPr>
              <a:t>)</a:t>
            </a:r>
            <a:r>
              <a:rPr lang="nl-NL" altLang="nl-NL" sz="2400" b="1" dirty="0" err="1">
                <a:solidFill>
                  <a:srgbClr val="FFFFFF"/>
                </a:solidFill>
              </a:rPr>
              <a:t>sustainable</a:t>
            </a:r>
            <a:r>
              <a:rPr lang="nl-NL" altLang="nl-NL" sz="2400" b="1" dirty="0">
                <a:solidFill>
                  <a:srgbClr val="FFFFFF"/>
                </a:solidFill>
              </a:rPr>
              <a:t> </a:t>
            </a:r>
            <a:r>
              <a:rPr lang="nl-NL" altLang="nl-NL" sz="2400" b="1" dirty="0" err="1">
                <a:solidFill>
                  <a:srgbClr val="FFFFFF"/>
                </a:solidFill>
              </a:rPr>
              <a:t>behavior</a:t>
            </a:r>
            <a:endParaRPr lang="nl-NL" altLang="nl-NL" sz="800" b="1" dirty="0">
              <a:solidFill>
                <a:srgbClr val="FFFFFF"/>
              </a:solidFill>
            </a:endParaRPr>
          </a:p>
        </p:txBody>
      </p:sp>
      <p:sp>
        <p:nvSpPr>
          <p:cNvPr id="3077" name="Tekstvak 6"/>
          <p:cNvSpPr txBox="1">
            <a:spLocks noChangeArrowheads="1"/>
          </p:cNvSpPr>
          <p:nvPr/>
        </p:nvSpPr>
        <p:spPr bwMode="auto">
          <a:xfrm rot="975426">
            <a:off x="2098675" y="3678389"/>
            <a:ext cx="4406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nl-NL" altLang="nl-NL" sz="2400" b="1"/>
              <a:t>dr. Lars Moratis</a:t>
            </a:r>
            <a:endParaRPr lang="nl-NL" altLang="nl-NL" sz="800" b="1"/>
          </a:p>
        </p:txBody>
      </p:sp>
    </p:spTree>
    <p:extLst>
      <p:ext uri="{BB962C8B-B14F-4D97-AF65-F5344CB8AC3E}">
        <p14:creationId xmlns:p14="http://schemas.microsoft.com/office/powerpoint/2010/main" val="69306461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52771-EF71-CEF7-247F-21C3E12AE76B}"/>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C22290B-9C59-51D4-887F-B50EF57E55E7}"/>
              </a:ext>
            </a:extLst>
          </p:cNvPr>
          <p:cNvPicPr>
            <a:picLocks noChangeAspect="1"/>
          </p:cNvPicPr>
          <p:nvPr/>
        </p:nvPicPr>
        <p:blipFill>
          <a:blip r:embed="rId2"/>
          <a:stretch>
            <a:fillRect/>
          </a:stretch>
        </p:blipFill>
        <p:spPr>
          <a:xfrm>
            <a:off x="427264" y="339498"/>
            <a:ext cx="9448809" cy="6279016"/>
          </a:xfrm>
          <a:prstGeom prst="rect">
            <a:avLst/>
          </a:prstGeom>
        </p:spPr>
      </p:pic>
    </p:spTree>
    <p:extLst>
      <p:ext uri="{BB962C8B-B14F-4D97-AF65-F5344CB8AC3E}">
        <p14:creationId xmlns:p14="http://schemas.microsoft.com/office/powerpoint/2010/main" val="2505484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E82B-67E6-67AD-C5A7-71F1CC22EF87}"/>
            </a:ext>
          </a:extLst>
        </p:cNvPr>
        <p:cNvGrpSpPr/>
        <p:nvPr/>
      </p:nvGrpSpPr>
      <p:grpSpPr>
        <a:xfrm>
          <a:off x="0" y="0"/>
          <a:ext cx="0" cy="0"/>
          <a:chOff x="0" y="0"/>
          <a:chExt cx="0" cy="0"/>
        </a:xfrm>
      </p:grpSpPr>
      <p:pic>
        <p:nvPicPr>
          <p:cNvPr id="7170" name="Picture 2" descr="Raise Your Hand">
            <a:extLst>
              <a:ext uri="{FF2B5EF4-FFF2-40B4-BE49-F238E27FC236}">
                <a16:creationId xmlns:a16="http://schemas.microsoft.com/office/drawing/2014/main" id="{424FD054-DF85-64C3-2E44-41C3A2E3E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75" y="1421269"/>
            <a:ext cx="12382242" cy="545850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04B3759-5C54-EEC8-15BA-324131A1B032}"/>
              </a:ext>
            </a:extLst>
          </p:cNvPr>
          <p:cNvSpPr txBox="1"/>
          <p:nvPr/>
        </p:nvSpPr>
        <p:spPr>
          <a:xfrm>
            <a:off x="1714500" y="1410517"/>
            <a:ext cx="8763000" cy="1754326"/>
          </a:xfrm>
          <a:prstGeom prst="rect">
            <a:avLst/>
          </a:prstGeom>
          <a:noFill/>
        </p:spPr>
        <p:txBody>
          <a:bodyPr wrap="square" rtlCol="0">
            <a:spAutoFit/>
          </a:bodyPr>
          <a:lstStyle/>
          <a:p>
            <a:pPr algn="ctr"/>
            <a:r>
              <a:rPr lang="en-US" sz="5400" b="1" dirty="0"/>
              <a:t>Who thinks s/he is a better than average driver?</a:t>
            </a:r>
            <a:endParaRPr lang="nl-NL" sz="5400" b="1" dirty="0"/>
          </a:p>
        </p:txBody>
      </p:sp>
    </p:spTree>
    <p:extLst>
      <p:ext uri="{BB962C8B-B14F-4D97-AF65-F5344CB8AC3E}">
        <p14:creationId xmlns:p14="http://schemas.microsoft.com/office/powerpoint/2010/main" val="1872607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657D6-DDA9-83DB-A81C-06600DD3285D}"/>
            </a:ext>
          </a:extLst>
        </p:cNvPr>
        <p:cNvGrpSpPr/>
        <p:nvPr/>
      </p:nvGrpSpPr>
      <p:grpSpPr>
        <a:xfrm>
          <a:off x="0" y="0"/>
          <a:ext cx="0" cy="0"/>
          <a:chOff x="0" y="0"/>
          <a:chExt cx="0" cy="0"/>
        </a:xfrm>
      </p:grpSpPr>
      <p:pic>
        <p:nvPicPr>
          <p:cNvPr id="8194" name="Picture 2" descr="8 Behavioral Biases That May Hurt Investments">
            <a:extLst>
              <a:ext uri="{FF2B5EF4-FFF2-40B4-BE49-F238E27FC236}">
                <a16:creationId xmlns:a16="http://schemas.microsoft.com/office/drawing/2014/main" id="{B1D83938-FC5B-442E-CC74-739EC57D0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08327"/>
            <a:ext cx="8023776" cy="664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42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0D0AC-97CD-873E-DF5D-FAC67615B648}"/>
            </a:ext>
          </a:extLst>
        </p:cNvPr>
        <p:cNvGrpSpPr/>
        <p:nvPr/>
      </p:nvGrpSpPr>
      <p:grpSpPr>
        <a:xfrm>
          <a:off x="0" y="0"/>
          <a:ext cx="0" cy="0"/>
          <a:chOff x="0" y="0"/>
          <a:chExt cx="0" cy="0"/>
        </a:xfrm>
      </p:grpSpPr>
      <p:pic>
        <p:nvPicPr>
          <p:cNvPr id="9218" name="Picture 2" descr="The IKEA-Effect: Why We Fall in Love With Our Own Bad Ideas">
            <a:extLst>
              <a:ext uri="{FF2B5EF4-FFF2-40B4-BE49-F238E27FC236}">
                <a16:creationId xmlns:a16="http://schemas.microsoft.com/office/drawing/2014/main" id="{2D835400-6F32-D4C5-03E3-ADF3B4E6A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942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D6382-ADE0-090B-F55A-C3CAC910C83B}"/>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5074BDFF-50B6-6153-E289-448411CD050C}"/>
              </a:ext>
            </a:extLst>
          </p:cNvPr>
          <p:cNvPicPr>
            <a:picLocks noChangeAspect="1"/>
          </p:cNvPicPr>
          <p:nvPr/>
        </p:nvPicPr>
        <p:blipFill>
          <a:blip r:embed="rId2"/>
          <a:stretch>
            <a:fillRect/>
          </a:stretch>
        </p:blipFill>
        <p:spPr>
          <a:xfrm>
            <a:off x="3843901" y="553892"/>
            <a:ext cx="7161555" cy="6336766"/>
          </a:xfrm>
          <a:prstGeom prst="rect">
            <a:avLst/>
          </a:prstGeom>
          <a:noFill/>
          <a:ln w="9528" cap="flat">
            <a:solidFill>
              <a:srgbClr val="BFBFBF"/>
            </a:solidFill>
            <a:prstDash val="solid"/>
            <a:miter/>
          </a:ln>
        </p:spPr>
      </p:pic>
      <p:pic>
        <p:nvPicPr>
          <p:cNvPr id="10242" name="Picture 2" descr="Richard Thaler - Speaker Profile | Celebrity Speakers">
            <a:extLst>
              <a:ext uri="{FF2B5EF4-FFF2-40B4-BE49-F238E27FC236}">
                <a16:creationId xmlns:a16="http://schemas.microsoft.com/office/drawing/2014/main" id="{B3DCC33E-7D61-1990-B1EC-6F4EAB8F8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57697"/>
            <a:ext cx="4528458" cy="498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73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363BD-1A4B-73BA-7B1F-EB24522A69D4}"/>
            </a:ext>
          </a:extLst>
        </p:cNvPr>
        <p:cNvGrpSpPr/>
        <p:nvPr/>
      </p:nvGrpSpPr>
      <p:grpSpPr>
        <a:xfrm>
          <a:off x="0" y="0"/>
          <a:ext cx="0" cy="0"/>
          <a:chOff x="0" y="0"/>
          <a:chExt cx="0" cy="0"/>
        </a:xfrm>
      </p:grpSpPr>
      <p:pic>
        <p:nvPicPr>
          <p:cNvPr id="11270" name="Picture 6" descr="The Flintstones PNG Images Transparent Background">
            <a:extLst>
              <a:ext uri="{FF2B5EF4-FFF2-40B4-BE49-F238E27FC236}">
                <a16:creationId xmlns:a16="http://schemas.microsoft.com/office/drawing/2014/main" id="{DBBECFC0-2EFD-F993-10CD-7904A54A7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800100"/>
            <a:ext cx="9305925"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921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47" y="-2043608"/>
            <a:ext cx="15240000" cy="11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32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xploring the Cities of Tomorrow | Goway Travel">
            <a:extLst>
              <a:ext uri="{FF2B5EF4-FFF2-40B4-BE49-F238E27FC236}">
                <a16:creationId xmlns:a16="http://schemas.microsoft.com/office/drawing/2014/main" id="{F8E3B9F6-CC42-2898-4E47-B0BDBBB3F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58" y="-117701"/>
            <a:ext cx="12338957" cy="823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46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8D19D-A2F5-5176-B9E1-0DBBE050CF4F}"/>
            </a:ext>
          </a:extLst>
        </p:cNvPr>
        <p:cNvGrpSpPr/>
        <p:nvPr/>
      </p:nvGrpSpPr>
      <p:grpSpPr>
        <a:xfrm>
          <a:off x="0" y="0"/>
          <a:ext cx="0" cy="0"/>
          <a:chOff x="0" y="0"/>
          <a:chExt cx="0" cy="0"/>
        </a:xfrm>
      </p:grpSpPr>
      <p:pic>
        <p:nvPicPr>
          <p:cNvPr id="2050" name="Picture 2" descr="SDGs and Global Health: How WHO and ISGlobal Contribute - ISGLOBAL">
            <a:extLst>
              <a:ext uri="{FF2B5EF4-FFF2-40B4-BE49-F238E27FC236}">
                <a16:creationId xmlns:a16="http://schemas.microsoft.com/office/drawing/2014/main" id="{BA4BABBB-59FF-BADB-D30D-98B29A5D8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471" y="1133476"/>
            <a:ext cx="8931729" cy="42247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Jetsons: Let's Cast the Sitcom Revival">
            <a:extLst>
              <a:ext uri="{FF2B5EF4-FFF2-40B4-BE49-F238E27FC236}">
                <a16:creationId xmlns:a16="http://schemas.microsoft.com/office/drawing/2014/main" id="{C0CBB720-CF44-F19A-D0AE-EAD449083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2770" y="1999841"/>
            <a:ext cx="4321629" cy="2880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Flintstone Family | The Flintstones | Fandom">
            <a:extLst>
              <a:ext uri="{FF2B5EF4-FFF2-40B4-BE49-F238E27FC236}">
                <a16:creationId xmlns:a16="http://schemas.microsoft.com/office/drawing/2014/main" id="{592F1B14-5BE3-FAAC-1900-4CBDE5A78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944" y="1671320"/>
            <a:ext cx="2714672" cy="314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881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E38F8-1788-D1CE-59BF-4505CAF0EDCB}"/>
            </a:ext>
          </a:extLst>
        </p:cNvPr>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63E859FC-6102-2355-E6AA-A244C90B23F2}"/>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747" y="-2043608"/>
            <a:ext cx="15240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37C4E959-153F-EEF8-E5E2-6965C52331F7}"/>
              </a:ext>
            </a:extLst>
          </p:cNvPr>
          <p:cNvSpPr txBox="1">
            <a:spLocks noChangeArrowheads="1"/>
          </p:cNvSpPr>
          <p:nvPr/>
        </p:nvSpPr>
        <p:spPr bwMode="auto">
          <a:xfrm>
            <a:off x="1404777" y="1029069"/>
            <a:ext cx="4919300" cy="506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0" indent="0" algn="r" eaLnBrk="1" hangingPunct="1">
              <a:lnSpc>
                <a:spcPct val="150000"/>
              </a:lnSpc>
              <a:spcBef>
                <a:spcPct val="0"/>
              </a:spcBef>
              <a:buNone/>
            </a:pPr>
            <a:r>
              <a:rPr lang="nl-NL" altLang="nl-NL" sz="4400" b="1" dirty="0" err="1"/>
              <a:t>Self</a:t>
            </a:r>
            <a:r>
              <a:rPr lang="nl-NL" altLang="nl-NL" sz="4400" b="1" dirty="0"/>
              <a:t>-interest</a:t>
            </a:r>
          </a:p>
          <a:p>
            <a:pPr marL="0" indent="0" algn="r" eaLnBrk="1" hangingPunct="1">
              <a:lnSpc>
                <a:spcPct val="150000"/>
              </a:lnSpc>
              <a:spcBef>
                <a:spcPct val="0"/>
              </a:spcBef>
              <a:buNone/>
            </a:pPr>
            <a:r>
              <a:rPr lang="nl-NL" altLang="nl-NL" sz="4400" b="1" dirty="0"/>
              <a:t>Short-term</a:t>
            </a:r>
          </a:p>
          <a:p>
            <a:pPr marL="0" indent="0" algn="r" eaLnBrk="1" hangingPunct="1">
              <a:lnSpc>
                <a:spcPct val="150000"/>
              </a:lnSpc>
              <a:spcBef>
                <a:spcPct val="0"/>
              </a:spcBef>
              <a:buNone/>
            </a:pPr>
            <a:r>
              <a:rPr lang="nl-NL" altLang="nl-NL" sz="4400" b="1" dirty="0" err="1"/>
              <a:t>Relative</a:t>
            </a:r>
            <a:r>
              <a:rPr lang="nl-NL" altLang="nl-NL" sz="4400" b="1" dirty="0"/>
              <a:t> status</a:t>
            </a:r>
          </a:p>
          <a:p>
            <a:pPr marL="0" indent="0" algn="r" eaLnBrk="1" hangingPunct="1">
              <a:lnSpc>
                <a:spcPct val="150000"/>
              </a:lnSpc>
              <a:spcBef>
                <a:spcPct val="0"/>
              </a:spcBef>
              <a:buNone/>
            </a:pPr>
            <a:r>
              <a:rPr lang="nl-NL" altLang="nl-NL" sz="4400" b="1" dirty="0" err="1"/>
              <a:t>Copying</a:t>
            </a:r>
            <a:endParaRPr lang="nl-NL" altLang="nl-NL" sz="4400" b="1" dirty="0"/>
          </a:p>
          <a:p>
            <a:pPr marL="0" indent="0" algn="r" eaLnBrk="1" hangingPunct="1">
              <a:lnSpc>
                <a:spcPct val="150000"/>
              </a:lnSpc>
              <a:spcBef>
                <a:spcPct val="0"/>
              </a:spcBef>
              <a:buNone/>
            </a:pPr>
            <a:r>
              <a:rPr lang="nl-NL" altLang="nl-NL" sz="4400" b="1" dirty="0" err="1"/>
              <a:t>Denial</a:t>
            </a:r>
            <a:endParaRPr lang="nl-NL" altLang="nl-NL" sz="4400" b="1" dirty="0"/>
          </a:p>
        </p:txBody>
      </p:sp>
      <p:pic>
        <p:nvPicPr>
          <p:cNvPr id="13320" name="Picture 8" descr="Fred Flintstone/Gallery | The Flintstones | Fandom">
            <a:extLst>
              <a:ext uri="{FF2B5EF4-FFF2-40B4-BE49-F238E27FC236}">
                <a16:creationId xmlns:a16="http://schemas.microsoft.com/office/drawing/2014/main" id="{EF641D27-4F43-B3CC-BCD2-23583BED5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827" y="993506"/>
            <a:ext cx="2494401" cy="535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720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14FCB57-4C74-6F17-2089-4C567B3DFD29}"/>
              </a:ext>
            </a:extLst>
          </p:cNvPr>
          <p:cNvSpPr txBox="1"/>
          <p:nvPr/>
        </p:nvSpPr>
        <p:spPr>
          <a:xfrm>
            <a:off x="2786740" y="413925"/>
            <a:ext cx="9238368" cy="5930663"/>
          </a:xfrm>
          <a:prstGeom prst="rect">
            <a:avLst/>
          </a:prstGeom>
          <a:noFill/>
        </p:spPr>
        <p:txBody>
          <a:bodyPr wrap="square" rtlCol="0">
            <a:spAutoFit/>
          </a:bodyPr>
          <a:lstStyle/>
          <a:p>
            <a:pPr algn="ctr">
              <a:lnSpc>
                <a:spcPct val="150000"/>
              </a:lnSpc>
            </a:pPr>
            <a:r>
              <a:rPr lang="en-US" sz="3200" b="1" dirty="0"/>
              <a:t>“A very serious and carefully considered though at the same time somewhat lighthearted yet much-needed and arguably overdue contribution to SDG discourse (because someone needs to say it), humbly offered in the noble tradition of shouting into the void, where irony might be our last renewable resource and laughter the only sustainable form of hope left”</a:t>
            </a:r>
            <a:endParaRPr lang="nl-NL" sz="3200" b="1" dirty="0"/>
          </a:p>
        </p:txBody>
      </p:sp>
      <p:pic>
        <p:nvPicPr>
          <p:cNvPr id="1026" name="Picture 2" descr="Fred and Wilma Flintstone Transparent PNG Clip Art Image​ | Gallery  Yopriceville - High-Quality Free Images and Transparent PNG Clipart">
            <a:extLst>
              <a:ext uri="{FF2B5EF4-FFF2-40B4-BE49-F238E27FC236}">
                <a16:creationId xmlns:a16="http://schemas.microsoft.com/office/drawing/2014/main" id="{4541E2FE-B64B-BC55-CAE9-EF05D6763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8" y="4245428"/>
            <a:ext cx="2489225" cy="250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02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E24B-6BA4-8D4D-18EA-A1206FD0433D}"/>
            </a:ext>
          </a:extLst>
        </p:cNvPr>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39A80FA9-D38D-2E0C-7FE8-5B8086F8DF3E}"/>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747" y="-2043608"/>
            <a:ext cx="15240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61E803A-893F-7D4A-108F-C73ED991DEDD}"/>
              </a:ext>
            </a:extLst>
          </p:cNvPr>
          <p:cNvSpPr txBox="1">
            <a:spLocks noChangeArrowheads="1"/>
          </p:cNvSpPr>
          <p:nvPr/>
        </p:nvSpPr>
        <p:spPr bwMode="auto">
          <a:xfrm>
            <a:off x="1404777" y="1029069"/>
            <a:ext cx="4919300" cy="506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0" indent="0" algn="r" eaLnBrk="1" hangingPunct="1">
              <a:lnSpc>
                <a:spcPct val="150000"/>
              </a:lnSpc>
              <a:spcBef>
                <a:spcPct val="0"/>
              </a:spcBef>
              <a:buNone/>
            </a:pPr>
            <a:r>
              <a:rPr lang="nl-NL" altLang="nl-NL" sz="4400" b="1" dirty="0" err="1">
                <a:solidFill>
                  <a:schemeClr val="accent5">
                    <a:lumMod val="60000"/>
                    <a:lumOff val="40000"/>
                  </a:schemeClr>
                </a:solidFill>
              </a:rPr>
              <a:t>Self</a:t>
            </a:r>
            <a:r>
              <a:rPr lang="nl-NL" altLang="nl-NL" sz="4400" b="1" dirty="0">
                <a:solidFill>
                  <a:schemeClr val="accent5">
                    <a:lumMod val="60000"/>
                    <a:lumOff val="40000"/>
                  </a:schemeClr>
                </a:solidFill>
              </a:rPr>
              <a:t>-interest</a:t>
            </a:r>
          </a:p>
          <a:p>
            <a:pPr marL="0" indent="0" algn="r" eaLnBrk="1" hangingPunct="1">
              <a:lnSpc>
                <a:spcPct val="150000"/>
              </a:lnSpc>
              <a:spcBef>
                <a:spcPct val="0"/>
              </a:spcBef>
              <a:buNone/>
            </a:pPr>
            <a:r>
              <a:rPr lang="nl-NL" altLang="nl-NL" sz="4400" b="1" dirty="0"/>
              <a:t>Short-term</a:t>
            </a:r>
          </a:p>
          <a:p>
            <a:pPr marL="0" indent="0" algn="r" eaLnBrk="1" hangingPunct="1">
              <a:lnSpc>
                <a:spcPct val="150000"/>
              </a:lnSpc>
              <a:spcBef>
                <a:spcPct val="0"/>
              </a:spcBef>
              <a:buNone/>
            </a:pPr>
            <a:r>
              <a:rPr lang="nl-NL" altLang="nl-NL" sz="4400" b="1" dirty="0" err="1"/>
              <a:t>Relative</a:t>
            </a:r>
            <a:r>
              <a:rPr lang="nl-NL" altLang="nl-NL" sz="4400" b="1" dirty="0"/>
              <a:t> status</a:t>
            </a:r>
          </a:p>
          <a:p>
            <a:pPr marL="0" indent="0" algn="r" eaLnBrk="1" hangingPunct="1">
              <a:lnSpc>
                <a:spcPct val="150000"/>
              </a:lnSpc>
              <a:spcBef>
                <a:spcPct val="0"/>
              </a:spcBef>
              <a:buNone/>
            </a:pPr>
            <a:r>
              <a:rPr lang="nl-NL" altLang="nl-NL" sz="4400" b="1" dirty="0" err="1"/>
              <a:t>Copying</a:t>
            </a:r>
            <a:endParaRPr lang="nl-NL" altLang="nl-NL" sz="4400" b="1" dirty="0"/>
          </a:p>
          <a:p>
            <a:pPr marL="0" indent="0" algn="r" eaLnBrk="1" hangingPunct="1">
              <a:lnSpc>
                <a:spcPct val="150000"/>
              </a:lnSpc>
              <a:spcBef>
                <a:spcPct val="0"/>
              </a:spcBef>
              <a:buNone/>
            </a:pPr>
            <a:r>
              <a:rPr lang="nl-NL" altLang="nl-NL" sz="4400" b="1" dirty="0" err="1"/>
              <a:t>Denial</a:t>
            </a:r>
            <a:endParaRPr lang="nl-NL" altLang="nl-NL" sz="4400" b="1" dirty="0"/>
          </a:p>
        </p:txBody>
      </p:sp>
      <p:pic>
        <p:nvPicPr>
          <p:cNvPr id="13320" name="Picture 8" descr="Fred Flintstone/Gallery | The Flintstones | Fandom">
            <a:extLst>
              <a:ext uri="{FF2B5EF4-FFF2-40B4-BE49-F238E27FC236}">
                <a16:creationId xmlns:a16="http://schemas.microsoft.com/office/drawing/2014/main" id="{F0B03A8A-C73F-E703-9A20-D61BFDD29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827" y="993506"/>
            <a:ext cx="2494401" cy="535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890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4068-1E51-FE99-84CE-6FDE73D437C1}"/>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902A3768-2E8E-8051-0AD0-3A11E1258F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7713" y="273072"/>
            <a:ext cx="8116574" cy="631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744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C6A40-852D-BC5A-0839-730126E0AAF0}"/>
            </a:ext>
          </a:extLst>
        </p:cNvPr>
        <p:cNvGrpSpPr/>
        <p:nvPr/>
      </p:nvGrpSpPr>
      <p:grpSpPr>
        <a:xfrm>
          <a:off x="0" y="0"/>
          <a:ext cx="0" cy="0"/>
          <a:chOff x="0" y="0"/>
          <a:chExt cx="0" cy="0"/>
        </a:xfrm>
      </p:grpSpPr>
      <p:pic>
        <p:nvPicPr>
          <p:cNvPr id="14338" name="Picture 2" descr="Les scénarios SSP">
            <a:extLst>
              <a:ext uri="{FF2B5EF4-FFF2-40B4-BE49-F238E27FC236}">
                <a16:creationId xmlns:a16="http://schemas.microsoft.com/office/drawing/2014/main" id="{151F631E-DE1B-6409-DDEA-B8D4D20C6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057" y="294692"/>
            <a:ext cx="9078685" cy="6268616"/>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643C400-8C57-1C7C-6A34-67B8A37B2E5C}"/>
              </a:ext>
            </a:extLst>
          </p:cNvPr>
          <p:cNvSpPr/>
          <p:nvPr/>
        </p:nvSpPr>
        <p:spPr>
          <a:xfrm>
            <a:off x="1709057" y="294692"/>
            <a:ext cx="413657" cy="467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1359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C488A-E5FC-E36F-7EB4-7F2A1D708F93}"/>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1E2F9A1F-A716-1C1A-F62E-4C5BE9FBB3C2}"/>
              </a:ext>
            </a:extLst>
          </p:cNvPr>
          <p:cNvSpPr/>
          <p:nvPr/>
        </p:nvSpPr>
        <p:spPr>
          <a:xfrm>
            <a:off x="1709057" y="294692"/>
            <a:ext cx="413657" cy="467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ep 2">
            <a:extLst>
              <a:ext uri="{FF2B5EF4-FFF2-40B4-BE49-F238E27FC236}">
                <a16:creationId xmlns:a16="http://schemas.microsoft.com/office/drawing/2014/main" id="{87BF7316-2EB2-D7CC-C457-70000A9C4C42}"/>
              </a:ext>
            </a:extLst>
          </p:cNvPr>
          <p:cNvGrpSpPr/>
          <p:nvPr/>
        </p:nvGrpSpPr>
        <p:grpSpPr>
          <a:xfrm>
            <a:off x="300817" y="990600"/>
            <a:ext cx="11603929" cy="5108957"/>
            <a:chOff x="268159" y="990600"/>
            <a:chExt cx="11603929" cy="5108957"/>
          </a:xfrm>
        </p:grpSpPr>
        <p:pic>
          <p:nvPicPr>
            <p:cNvPr id="20482" name="Picture 2" descr="IPCC AR6 Synthesis Report | Climate Chance">
              <a:extLst>
                <a:ext uri="{FF2B5EF4-FFF2-40B4-BE49-F238E27FC236}">
                  <a16:creationId xmlns:a16="http://schemas.microsoft.com/office/drawing/2014/main" id="{262018F2-FB56-2D96-84D1-D8F21B7A7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28" y="2088331"/>
              <a:ext cx="2348347" cy="311944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limate Risk Landscape Report 2024 – United Nations Environment – Finance  Initiative">
              <a:extLst>
                <a:ext uri="{FF2B5EF4-FFF2-40B4-BE49-F238E27FC236}">
                  <a16:creationId xmlns:a16="http://schemas.microsoft.com/office/drawing/2014/main" id="{BA915DF1-CF4B-F123-83B2-7FF9EC1A8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2601" y="1571144"/>
              <a:ext cx="2269487" cy="311944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National Scientific Report｜National Environmental Research Academy">
              <a:extLst>
                <a:ext uri="{FF2B5EF4-FFF2-40B4-BE49-F238E27FC236}">
                  <a16:creationId xmlns:a16="http://schemas.microsoft.com/office/drawing/2014/main" id="{696ABE7F-AC43-3CC1-6A25-1EFB2ABD2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315" y="990600"/>
              <a:ext cx="2348347" cy="331750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The IPCC Special Report on the Ocean and Cryosphere in a Changing Climate  released - EuroGOOS">
              <a:extLst>
                <a:ext uri="{FF2B5EF4-FFF2-40B4-BE49-F238E27FC236}">
                  <a16:creationId xmlns:a16="http://schemas.microsoft.com/office/drawing/2014/main" id="{3937AAB0-0861-FA67-63CD-642297011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6775" y="3285989"/>
              <a:ext cx="2175826" cy="2813568"/>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Amazon.fr - Climate Change 2007 - The Physical Science Basis: Working Group  I Contribution to the Fourth Assessment Report of the IPCC -  Intergovernmental Panel on Climate Change - Livres">
              <a:extLst>
                <a:ext uri="{FF2B5EF4-FFF2-40B4-BE49-F238E27FC236}">
                  <a16:creationId xmlns:a16="http://schemas.microsoft.com/office/drawing/2014/main" id="{585B2A90-808C-1989-8FCA-98033D141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59" y="2882526"/>
              <a:ext cx="2464156" cy="32170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746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Afstand in plaats</a:t>
            </a:r>
          </a:p>
        </p:txBody>
      </p:sp>
      <p:pic>
        <p:nvPicPr>
          <p:cNvPr id="6" name="Picture 2" descr="http://www.thehindu.com/multimedia/dynamic/02648/TH08_FLOODS_2648444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377" y="-1193307"/>
            <a:ext cx="16256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89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Afstand in plaats</a:t>
            </a:r>
          </a:p>
        </p:txBody>
      </p:sp>
      <p:pic>
        <p:nvPicPr>
          <p:cNvPr id="5" name="Picture 4" descr="https://www.newclimateforpeace.org/sites/default/files/COP21%20Paris%20Agree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443"/>
            <a:ext cx="12192000" cy="812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267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02650-5B96-A050-CC1B-F2EEECA1CE24}"/>
            </a:ext>
          </a:extLst>
        </p:cNvPr>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550FA359-20BC-F87B-C44F-EF1BB4E33D43}"/>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747" y="-2043608"/>
            <a:ext cx="15240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4AA597F-08BB-9BD7-7A6D-53FAE18A5452}"/>
              </a:ext>
            </a:extLst>
          </p:cNvPr>
          <p:cNvSpPr txBox="1">
            <a:spLocks noChangeArrowheads="1"/>
          </p:cNvSpPr>
          <p:nvPr/>
        </p:nvSpPr>
        <p:spPr bwMode="auto">
          <a:xfrm>
            <a:off x="1404777" y="1029069"/>
            <a:ext cx="4919300" cy="506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0" indent="0" algn="r" eaLnBrk="1" hangingPunct="1">
              <a:lnSpc>
                <a:spcPct val="150000"/>
              </a:lnSpc>
              <a:spcBef>
                <a:spcPct val="0"/>
              </a:spcBef>
              <a:buNone/>
            </a:pPr>
            <a:r>
              <a:rPr lang="nl-NL" altLang="nl-NL" sz="4400" b="1" dirty="0" err="1"/>
              <a:t>Self</a:t>
            </a:r>
            <a:r>
              <a:rPr lang="nl-NL" altLang="nl-NL" sz="4400" b="1" dirty="0"/>
              <a:t>-interest</a:t>
            </a:r>
          </a:p>
          <a:p>
            <a:pPr marL="0" indent="0" algn="r" eaLnBrk="1" hangingPunct="1">
              <a:lnSpc>
                <a:spcPct val="150000"/>
              </a:lnSpc>
              <a:spcBef>
                <a:spcPct val="0"/>
              </a:spcBef>
              <a:buNone/>
            </a:pPr>
            <a:r>
              <a:rPr lang="nl-NL" altLang="nl-NL" sz="4400" b="1" dirty="0">
                <a:solidFill>
                  <a:schemeClr val="accent5">
                    <a:lumMod val="60000"/>
                    <a:lumOff val="40000"/>
                  </a:schemeClr>
                </a:solidFill>
              </a:rPr>
              <a:t>Short-term</a:t>
            </a:r>
          </a:p>
          <a:p>
            <a:pPr marL="0" indent="0" algn="r" eaLnBrk="1" hangingPunct="1">
              <a:lnSpc>
                <a:spcPct val="150000"/>
              </a:lnSpc>
              <a:spcBef>
                <a:spcPct val="0"/>
              </a:spcBef>
              <a:buNone/>
            </a:pPr>
            <a:r>
              <a:rPr lang="nl-NL" altLang="nl-NL" sz="4400" b="1" dirty="0" err="1"/>
              <a:t>Relative</a:t>
            </a:r>
            <a:r>
              <a:rPr lang="nl-NL" altLang="nl-NL" sz="4400" b="1" dirty="0"/>
              <a:t> status</a:t>
            </a:r>
          </a:p>
          <a:p>
            <a:pPr marL="0" indent="0" algn="r" eaLnBrk="1" hangingPunct="1">
              <a:lnSpc>
                <a:spcPct val="150000"/>
              </a:lnSpc>
              <a:spcBef>
                <a:spcPct val="0"/>
              </a:spcBef>
              <a:buNone/>
            </a:pPr>
            <a:r>
              <a:rPr lang="nl-NL" altLang="nl-NL" sz="4400" b="1" dirty="0" err="1"/>
              <a:t>Copying</a:t>
            </a:r>
            <a:endParaRPr lang="nl-NL" altLang="nl-NL" sz="4400" b="1" dirty="0"/>
          </a:p>
          <a:p>
            <a:pPr marL="0" indent="0" algn="r" eaLnBrk="1" hangingPunct="1">
              <a:lnSpc>
                <a:spcPct val="150000"/>
              </a:lnSpc>
              <a:spcBef>
                <a:spcPct val="0"/>
              </a:spcBef>
              <a:buNone/>
            </a:pPr>
            <a:r>
              <a:rPr lang="nl-NL" altLang="nl-NL" sz="4400" b="1" dirty="0" err="1"/>
              <a:t>Denial</a:t>
            </a:r>
            <a:endParaRPr lang="nl-NL" altLang="nl-NL" sz="4400" b="1" dirty="0"/>
          </a:p>
        </p:txBody>
      </p:sp>
      <p:pic>
        <p:nvPicPr>
          <p:cNvPr id="13320" name="Picture 8" descr="Fred Flintstone/Gallery | The Flintstones | Fandom">
            <a:extLst>
              <a:ext uri="{FF2B5EF4-FFF2-40B4-BE49-F238E27FC236}">
                <a16:creationId xmlns:a16="http://schemas.microsoft.com/office/drawing/2014/main" id="{0810C3FC-6D19-8460-E582-BCCC11071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827" y="993506"/>
            <a:ext cx="2494401" cy="535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53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E0AB5-B191-DE5F-D11F-2F3BF9B96A0B}"/>
            </a:ext>
          </a:extLst>
        </p:cNvPr>
        <p:cNvGrpSpPr/>
        <p:nvPr/>
      </p:nvGrpSpPr>
      <p:grpSpPr>
        <a:xfrm>
          <a:off x="0" y="0"/>
          <a:ext cx="0" cy="0"/>
          <a:chOff x="0" y="0"/>
          <a:chExt cx="0" cy="0"/>
        </a:xfrm>
      </p:grpSpPr>
      <p:pic>
        <p:nvPicPr>
          <p:cNvPr id="21506" name="Picture 2" descr="Temporal discounting: the battle between present and future self">
            <a:extLst>
              <a:ext uri="{FF2B5EF4-FFF2-40B4-BE49-F238E27FC236}">
                <a16:creationId xmlns:a16="http://schemas.microsoft.com/office/drawing/2014/main" id="{D5B41C47-5181-9A0D-BF77-EC4493167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85" y="520473"/>
            <a:ext cx="10341429" cy="581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84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B2489-7CD1-FAA5-CFC2-F733A33EE1FE}"/>
            </a:ext>
          </a:extLst>
        </p:cNvPr>
        <p:cNvGrpSpPr/>
        <p:nvPr/>
      </p:nvGrpSpPr>
      <p:grpSpPr>
        <a:xfrm>
          <a:off x="0" y="0"/>
          <a:ext cx="0" cy="0"/>
          <a:chOff x="0" y="0"/>
          <a:chExt cx="0" cy="0"/>
        </a:xfrm>
      </p:grpSpPr>
      <p:pic>
        <p:nvPicPr>
          <p:cNvPr id="2" name="Picture 2" descr="Afbeeldingsresultaat voor future discounting">
            <a:extLst>
              <a:ext uri="{FF2B5EF4-FFF2-40B4-BE49-F238E27FC236}">
                <a16:creationId xmlns:a16="http://schemas.microsoft.com/office/drawing/2014/main" id="{80FC31B8-1E4C-4FFD-7254-2F022BBAC3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820" y="1153886"/>
            <a:ext cx="10101435" cy="477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642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ekijk de originel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50" y="-17663"/>
            <a:ext cx="12560951" cy="786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This excavator is one of the largest land vehicles on Earth">
            <a:extLst>
              <a:ext uri="{FF2B5EF4-FFF2-40B4-BE49-F238E27FC236}">
                <a16:creationId xmlns:a16="http://schemas.microsoft.com/office/drawing/2014/main" id="{4F142FE7-9B38-E38F-F00E-85C4F29CC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810" y="-17663"/>
            <a:ext cx="10526486" cy="78948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CDB207-ABCD-C9FC-B994-9FA7299FD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9976" y="-624568"/>
            <a:ext cx="12192000" cy="9144000"/>
          </a:xfrm>
          <a:prstGeom prst="rect">
            <a:avLst/>
          </a:prstGeom>
        </p:spPr>
      </p:pic>
    </p:spTree>
    <p:extLst>
      <p:ext uri="{BB962C8B-B14F-4D97-AF65-F5344CB8AC3E}">
        <p14:creationId xmlns:p14="http://schemas.microsoft.com/office/powerpoint/2010/main" val="227993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BD7A7-5FB3-C76D-698A-73614908B61B}"/>
            </a:ext>
          </a:extLst>
        </p:cNvPr>
        <p:cNvGrpSpPr/>
        <p:nvPr/>
      </p:nvGrpSpPr>
      <p:grpSpPr>
        <a:xfrm>
          <a:off x="0" y="0"/>
          <a:ext cx="0" cy="0"/>
          <a:chOff x="0" y="0"/>
          <a:chExt cx="0" cy="0"/>
        </a:xfrm>
      </p:grpSpPr>
      <p:pic>
        <p:nvPicPr>
          <p:cNvPr id="2050" name="Picture 2" descr="JAN JAAP VAN DER WAL — Mijn vlakke land | De Kleine Komedie">
            <a:extLst>
              <a:ext uri="{FF2B5EF4-FFF2-40B4-BE49-F238E27FC236}">
                <a16:creationId xmlns:a16="http://schemas.microsoft.com/office/drawing/2014/main" id="{F9E6E36B-5D99-A6BB-3AFE-C0D40DA32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43" y="0"/>
            <a:ext cx="14630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0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img.timeinc.net/time/magazine/archive/covers/2007/1101070409_400.jpg">
            <a:extLst>
              <a:ext uri="{FF2B5EF4-FFF2-40B4-BE49-F238E27FC236}">
                <a16:creationId xmlns:a16="http://schemas.microsoft.com/office/drawing/2014/main" id="{499DDC79-FC71-8F34-3D68-116254FFAF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743" y="1069256"/>
            <a:ext cx="2748646" cy="369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img.timeinc.net/time/magazine/archive/covers/2006/1101060403_400.jpg">
            <a:extLst>
              <a:ext uri="{FF2B5EF4-FFF2-40B4-BE49-F238E27FC236}">
                <a16:creationId xmlns:a16="http://schemas.microsoft.com/office/drawing/2014/main" id="{4E27DDE9-CE80-2517-E516-8CCA4F8626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5692" y="1069256"/>
            <a:ext cx="3767851" cy="50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27932D4D-4984-6276-CDC4-5AC67881F4B7}"/>
              </a:ext>
            </a:extLst>
          </p:cNvPr>
          <p:cNvSpPr txBox="1">
            <a:spLocks noChangeArrowheads="1"/>
          </p:cNvSpPr>
          <p:nvPr/>
        </p:nvSpPr>
        <p:spPr bwMode="auto">
          <a:xfrm>
            <a:off x="8228920" y="1922811"/>
            <a:ext cx="3081337" cy="33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50000"/>
              </a:lnSpc>
              <a:spcBef>
                <a:spcPct val="0"/>
              </a:spcBef>
              <a:buSzTx/>
              <a:buFontTx/>
              <a:buNone/>
            </a:pPr>
            <a:r>
              <a:rPr lang="nl-NL" altLang="nl-NL" sz="3600" b="1" dirty="0">
                <a:latin typeface="Arial" panose="020B0604020202020204" pitchFamily="34" charset="0"/>
                <a:cs typeface="Arial" panose="020B0604020202020204" pitchFamily="34" charset="0"/>
              </a:rPr>
              <a:t>Leads </a:t>
            </a:r>
            <a:r>
              <a:rPr lang="nl-NL" altLang="nl-NL" sz="3600" b="1" dirty="0" err="1">
                <a:latin typeface="Arial" panose="020B0604020202020204" pitchFamily="34" charset="0"/>
                <a:cs typeface="Arial" panose="020B0604020202020204" pitchFamily="34" charset="0"/>
              </a:rPr>
              <a:t>to</a:t>
            </a:r>
            <a:r>
              <a:rPr lang="nl-NL" altLang="nl-NL" sz="3600" b="1" dirty="0">
                <a:latin typeface="Arial" panose="020B0604020202020204" pitchFamily="34" charset="0"/>
                <a:cs typeface="Arial" panose="020B0604020202020204" pitchFamily="34" charset="0"/>
              </a:rPr>
              <a:t>:</a:t>
            </a:r>
          </a:p>
          <a:p>
            <a:pPr eaLnBrk="1" hangingPunct="1">
              <a:lnSpc>
                <a:spcPct val="150000"/>
              </a:lnSpc>
              <a:spcBef>
                <a:spcPct val="0"/>
              </a:spcBef>
              <a:buSzTx/>
              <a:buFontTx/>
              <a:buNone/>
            </a:pPr>
            <a:r>
              <a:rPr lang="nl-NL" altLang="nl-NL" sz="3600" dirty="0" err="1">
                <a:latin typeface="Arial" panose="020B0604020202020204" pitchFamily="34" charset="0"/>
                <a:cs typeface="Arial" panose="020B0604020202020204" pitchFamily="34" charset="0"/>
              </a:rPr>
              <a:t>Habituation</a:t>
            </a:r>
            <a:endParaRPr lang="nl-NL" altLang="nl-NL" sz="3600" dirty="0">
              <a:latin typeface="Arial" panose="020B0604020202020204" pitchFamily="34" charset="0"/>
              <a:cs typeface="Arial" panose="020B0604020202020204" pitchFamily="34" charset="0"/>
            </a:endParaRPr>
          </a:p>
          <a:p>
            <a:pPr eaLnBrk="1" hangingPunct="1">
              <a:lnSpc>
                <a:spcPct val="150000"/>
              </a:lnSpc>
              <a:spcBef>
                <a:spcPct val="0"/>
              </a:spcBef>
              <a:buSzTx/>
              <a:buFontTx/>
              <a:buNone/>
            </a:pPr>
            <a:r>
              <a:rPr lang="nl-NL" altLang="nl-NL" sz="3600" dirty="0" err="1">
                <a:latin typeface="Arial" panose="020B0604020202020204" pitchFamily="34" charset="0"/>
                <a:cs typeface="Arial" panose="020B0604020202020204" pitchFamily="34" charset="0"/>
              </a:rPr>
              <a:t>Avoidance</a:t>
            </a:r>
            <a:endParaRPr lang="nl-NL" altLang="nl-NL" sz="3600" dirty="0">
              <a:latin typeface="Arial" panose="020B0604020202020204" pitchFamily="34" charset="0"/>
              <a:cs typeface="Arial" panose="020B0604020202020204" pitchFamily="34" charset="0"/>
            </a:endParaRPr>
          </a:p>
          <a:p>
            <a:pPr eaLnBrk="1" hangingPunct="1">
              <a:lnSpc>
                <a:spcPct val="150000"/>
              </a:lnSpc>
              <a:spcBef>
                <a:spcPct val="0"/>
              </a:spcBef>
              <a:buSzTx/>
              <a:buFontTx/>
              <a:buNone/>
            </a:pPr>
            <a:r>
              <a:rPr lang="nl-NL" altLang="nl-NL" sz="3600" dirty="0" err="1">
                <a:latin typeface="Arial" panose="020B0604020202020204" pitchFamily="34" charset="0"/>
                <a:cs typeface="Arial" panose="020B0604020202020204" pitchFamily="34" charset="0"/>
              </a:rPr>
              <a:t>Stereotyping</a:t>
            </a:r>
            <a:endParaRPr lang="nl-NL" altLang="nl-NL"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895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90BB-E27B-201E-77ED-437C70EDAC2D}"/>
            </a:ext>
          </a:extLst>
        </p:cNvPr>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D2A4C585-F448-9536-BFD5-749EF5C3A916}"/>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747" y="-2043608"/>
            <a:ext cx="15240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888D3C3-70E2-D26F-F6F5-E22137484087}"/>
              </a:ext>
            </a:extLst>
          </p:cNvPr>
          <p:cNvSpPr txBox="1">
            <a:spLocks noChangeArrowheads="1"/>
          </p:cNvSpPr>
          <p:nvPr/>
        </p:nvSpPr>
        <p:spPr bwMode="auto">
          <a:xfrm>
            <a:off x="1404777" y="1029069"/>
            <a:ext cx="4919300" cy="506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0" indent="0" algn="r" eaLnBrk="1" hangingPunct="1">
              <a:lnSpc>
                <a:spcPct val="150000"/>
              </a:lnSpc>
              <a:spcBef>
                <a:spcPct val="0"/>
              </a:spcBef>
              <a:buNone/>
            </a:pPr>
            <a:r>
              <a:rPr lang="nl-NL" altLang="nl-NL" sz="4400" b="1" dirty="0" err="1"/>
              <a:t>Self</a:t>
            </a:r>
            <a:r>
              <a:rPr lang="nl-NL" altLang="nl-NL" sz="4400" b="1" dirty="0"/>
              <a:t>-interest</a:t>
            </a:r>
          </a:p>
          <a:p>
            <a:pPr marL="0" indent="0" algn="r" eaLnBrk="1" hangingPunct="1">
              <a:lnSpc>
                <a:spcPct val="150000"/>
              </a:lnSpc>
              <a:spcBef>
                <a:spcPct val="0"/>
              </a:spcBef>
              <a:buNone/>
            </a:pPr>
            <a:r>
              <a:rPr lang="nl-NL" altLang="nl-NL" sz="4400" b="1" dirty="0"/>
              <a:t>Short-term</a:t>
            </a:r>
          </a:p>
          <a:p>
            <a:pPr marL="0" indent="0" algn="r" eaLnBrk="1" hangingPunct="1">
              <a:lnSpc>
                <a:spcPct val="150000"/>
              </a:lnSpc>
              <a:spcBef>
                <a:spcPct val="0"/>
              </a:spcBef>
              <a:buNone/>
            </a:pPr>
            <a:r>
              <a:rPr lang="nl-NL" altLang="nl-NL" sz="4400" b="1" dirty="0" err="1">
                <a:solidFill>
                  <a:schemeClr val="accent5">
                    <a:lumMod val="60000"/>
                    <a:lumOff val="40000"/>
                  </a:schemeClr>
                </a:solidFill>
              </a:rPr>
              <a:t>Relative</a:t>
            </a:r>
            <a:r>
              <a:rPr lang="nl-NL" altLang="nl-NL" sz="4400" b="1" dirty="0">
                <a:solidFill>
                  <a:schemeClr val="accent5">
                    <a:lumMod val="60000"/>
                    <a:lumOff val="40000"/>
                  </a:schemeClr>
                </a:solidFill>
              </a:rPr>
              <a:t> status</a:t>
            </a:r>
          </a:p>
          <a:p>
            <a:pPr marL="0" indent="0" algn="r" eaLnBrk="1" hangingPunct="1">
              <a:lnSpc>
                <a:spcPct val="150000"/>
              </a:lnSpc>
              <a:spcBef>
                <a:spcPct val="0"/>
              </a:spcBef>
              <a:buNone/>
            </a:pPr>
            <a:r>
              <a:rPr lang="nl-NL" altLang="nl-NL" sz="4400" b="1" dirty="0" err="1"/>
              <a:t>Copying</a:t>
            </a:r>
            <a:endParaRPr lang="nl-NL" altLang="nl-NL" sz="4400" b="1" dirty="0"/>
          </a:p>
          <a:p>
            <a:pPr marL="0" indent="0" algn="r" eaLnBrk="1" hangingPunct="1">
              <a:lnSpc>
                <a:spcPct val="150000"/>
              </a:lnSpc>
              <a:spcBef>
                <a:spcPct val="0"/>
              </a:spcBef>
              <a:buNone/>
            </a:pPr>
            <a:r>
              <a:rPr lang="nl-NL" altLang="nl-NL" sz="4400" b="1" dirty="0" err="1"/>
              <a:t>Denial</a:t>
            </a:r>
            <a:endParaRPr lang="nl-NL" altLang="nl-NL" sz="4400" b="1" dirty="0"/>
          </a:p>
        </p:txBody>
      </p:sp>
      <p:pic>
        <p:nvPicPr>
          <p:cNvPr id="13320" name="Picture 8" descr="Fred Flintstone/Gallery | The Flintstones | Fandom">
            <a:extLst>
              <a:ext uri="{FF2B5EF4-FFF2-40B4-BE49-F238E27FC236}">
                <a16:creationId xmlns:a16="http://schemas.microsoft.com/office/drawing/2014/main" id="{89CF1137-6C2B-6369-B1FB-FBE6D5FBB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827" y="993506"/>
            <a:ext cx="2494401" cy="535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96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Samenvatting IPCC-rapporten</a:t>
            </a:r>
          </a:p>
        </p:txBody>
      </p:sp>
      <p:sp>
        <p:nvSpPr>
          <p:cNvPr id="2" name="Tekstvak 1"/>
          <p:cNvSpPr txBox="1"/>
          <p:nvPr/>
        </p:nvSpPr>
        <p:spPr>
          <a:xfrm>
            <a:off x="852426" y="1541927"/>
            <a:ext cx="6725741" cy="5017527"/>
          </a:xfrm>
          <a:prstGeom prst="rect">
            <a:avLst/>
          </a:prstGeom>
          <a:noFill/>
        </p:spPr>
        <p:txBody>
          <a:bodyPr wrap="square" rtlCol="0">
            <a:spAutoFit/>
          </a:bodyPr>
          <a:lstStyle/>
          <a:p>
            <a:r>
              <a:rPr lang="nl-NL" sz="2667" dirty="0"/>
              <a:t>It’s warming.</a:t>
            </a:r>
          </a:p>
          <a:p>
            <a:r>
              <a:rPr lang="nl-NL" sz="2667" dirty="0"/>
              <a:t>It’s </a:t>
            </a:r>
            <a:r>
              <a:rPr lang="nl-NL" sz="2667" dirty="0" err="1"/>
              <a:t>us</a:t>
            </a:r>
            <a:r>
              <a:rPr lang="nl-NL" sz="2667" dirty="0"/>
              <a:t>.</a:t>
            </a:r>
          </a:p>
          <a:p>
            <a:r>
              <a:rPr lang="nl-NL" sz="2667" dirty="0"/>
              <a:t>It </a:t>
            </a:r>
            <a:r>
              <a:rPr lang="nl-NL" sz="2667" dirty="0" err="1"/>
              <a:t>hasn’t</a:t>
            </a:r>
            <a:r>
              <a:rPr lang="nl-NL" sz="2667" dirty="0"/>
              <a:t> </a:t>
            </a:r>
            <a:r>
              <a:rPr lang="nl-NL" sz="2667" dirty="0" err="1"/>
              <a:t>stopped</a:t>
            </a:r>
            <a:r>
              <a:rPr lang="nl-NL" sz="2667" dirty="0"/>
              <a:t>.</a:t>
            </a:r>
          </a:p>
          <a:p>
            <a:r>
              <a:rPr lang="nl-NL" sz="2667" dirty="0"/>
              <a:t>The heat is </a:t>
            </a:r>
            <a:r>
              <a:rPr lang="nl-NL" sz="2667" dirty="0" err="1"/>
              <a:t>mainly</a:t>
            </a:r>
            <a:r>
              <a:rPr lang="nl-NL" sz="2667" dirty="0"/>
              <a:t> in </a:t>
            </a:r>
            <a:r>
              <a:rPr lang="nl-NL" sz="2667" dirty="0" err="1"/>
              <a:t>the</a:t>
            </a:r>
            <a:r>
              <a:rPr lang="nl-NL" sz="2667" dirty="0"/>
              <a:t> </a:t>
            </a:r>
            <a:r>
              <a:rPr lang="nl-NL" sz="2667" dirty="0" err="1"/>
              <a:t>sea</a:t>
            </a:r>
            <a:r>
              <a:rPr lang="nl-NL" sz="2667" dirty="0"/>
              <a:t> (</a:t>
            </a:r>
            <a:r>
              <a:rPr lang="nl-NL" sz="2667" dirty="0" err="1"/>
              <a:t>and</a:t>
            </a:r>
            <a:r>
              <a:rPr lang="nl-NL" sz="2667" dirty="0"/>
              <a:t> </a:t>
            </a:r>
            <a:r>
              <a:rPr lang="nl-NL" sz="2667" dirty="0" err="1"/>
              <a:t>that’s</a:t>
            </a:r>
            <a:r>
              <a:rPr lang="nl-NL" sz="2667" dirty="0"/>
              <a:t> bad).</a:t>
            </a:r>
          </a:p>
          <a:p>
            <a:r>
              <a:rPr lang="nl-NL" sz="2667" dirty="0"/>
              <a:t>Sea levels are </a:t>
            </a:r>
            <a:r>
              <a:rPr lang="nl-NL" sz="2667" dirty="0" err="1"/>
              <a:t>rising</a:t>
            </a:r>
            <a:r>
              <a:rPr lang="nl-NL" sz="2667" dirty="0"/>
              <a:t>.</a:t>
            </a:r>
          </a:p>
          <a:p>
            <a:r>
              <a:rPr lang="nl-NL" sz="2667" dirty="0"/>
              <a:t>Ice is </a:t>
            </a:r>
            <a:r>
              <a:rPr lang="nl-NL" sz="2667" dirty="0" err="1"/>
              <a:t>shrinking</a:t>
            </a:r>
            <a:r>
              <a:rPr lang="nl-NL" sz="2667" dirty="0"/>
              <a:t>.</a:t>
            </a:r>
          </a:p>
          <a:p>
            <a:r>
              <a:rPr lang="nl-NL" sz="2667" dirty="0"/>
              <a:t>CO2 </a:t>
            </a:r>
            <a:r>
              <a:rPr lang="nl-NL" sz="2667" dirty="0" err="1"/>
              <a:t>makes</a:t>
            </a:r>
            <a:r>
              <a:rPr lang="nl-NL" sz="2667" dirty="0"/>
              <a:t> </a:t>
            </a:r>
            <a:r>
              <a:rPr lang="nl-NL" sz="2667" dirty="0" err="1"/>
              <a:t>the</a:t>
            </a:r>
            <a:r>
              <a:rPr lang="nl-NL" sz="2667" dirty="0"/>
              <a:t> </a:t>
            </a:r>
            <a:r>
              <a:rPr lang="nl-NL" sz="2667" dirty="0" err="1"/>
              <a:t>sea</a:t>
            </a:r>
            <a:r>
              <a:rPr lang="nl-NL" sz="2667" dirty="0"/>
              <a:t> more </a:t>
            </a:r>
            <a:r>
              <a:rPr lang="nl-NL" sz="2667" dirty="0" err="1"/>
              <a:t>acidic</a:t>
            </a:r>
            <a:r>
              <a:rPr lang="nl-NL" sz="2667" dirty="0"/>
              <a:t>.</a:t>
            </a:r>
          </a:p>
          <a:p>
            <a:r>
              <a:rPr lang="nl-NL" sz="2667" dirty="0"/>
              <a:t>CO2 in </a:t>
            </a:r>
            <a:r>
              <a:rPr lang="nl-NL" sz="2667" dirty="0" err="1"/>
              <a:t>the</a:t>
            </a:r>
            <a:r>
              <a:rPr lang="nl-NL" sz="2667" dirty="0"/>
              <a:t> air is up 40% </a:t>
            </a:r>
            <a:r>
              <a:rPr lang="nl-NL" sz="2667" dirty="0" err="1"/>
              <a:t>since</a:t>
            </a:r>
            <a:r>
              <a:rPr lang="nl-NL" sz="2667" dirty="0"/>
              <a:t> </a:t>
            </a:r>
            <a:r>
              <a:rPr lang="nl-NL" sz="2667" dirty="0" err="1"/>
              <a:t>the</a:t>
            </a:r>
            <a:r>
              <a:rPr lang="nl-NL" sz="2667" dirty="0"/>
              <a:t> 1980s.</a:t>
            </a:r>
          </a:p>
          <a:p>
            <a:r>
              <a:rPr lang="nl-NL" sz="2667" dirty="0"/>
              <a:t>It’s </a:t>
            </a:r>
            <a:r>
              <a:rPr lang="nl-NL" sz="2667" dirty="0" err="1"/>
              <a:t>now</a:t>
            </a:r>
            <a:r>
              <a:rPr lang="nl-NL" sz="2667" dirty="0"/>
              <a:t> </a:t>
            </a:r>
            <a:r>
              <a:rPr lang="nl-NL" sz="2667" dirty="0" err="1"/>
              <a:t>the</a:t>
            </a:r>
            <a:r>
              <a:rPr lang="nl-NL" sz="2667" dirty="0"/>
              <a:t> </a:t>
            </a:r>
            <a:r>
              <a:rPr lang="nl-NL" sz="2667" dirty="0" err="1"/>
              <a:t>highest</a:t>
            </a:r>
            <a:r>
              <a:rPr lang="nl-NL" sz="2667" dirty="0"/>
              <a:t> in </a:t>
            </a:r>
            <a:r>
              <a:rPr lang="nl-NL" sz="2667" dirty="0" err="1"/>
              <a:t>million</a:t>
            </a:r>
            <a:r>
              <a:rPr lang="nl-NL" sz="2667" dirty="0"/>
              <a:t> of </a:t>
            </a:r>
            <a:r>
              <a:rPr lang="nl-NL" sz="2667" dirty="0" err="1"/>
              <a:t>years</a:t>
            </a:r>
            <a:r>
              <a:rPr lang="nl-NL" sz="2667" dirty="0"/>
              <a:t>.</a:t>
            </a:r>
          </a:p>
          <a:p>
            <a:r>
              <a:rPr lang="nl-NL" sz="2667" dirty="0" err="1"/>
              <a:t>Cumulative</a:t>
            </a:r>
            <a:r>
              <a:rPr lang="nl-NL" sz="2667" dirty="0"/>
              <a:t> </a:t>
            </a:r>
            <a:r>
              <a:rPr lang="nl-NL" sz="2667" dirty="0" err="1"/>
              <a:t>emissions</a:t>
            </a:r>
            <a:r>
              <a:rPr lang="nl-NL" sz="2667" dirty="0"/>
              <a:t> set </a:t>
            </a:r>
            <a:r>
              <a:rPr lang="nl-NL" sz="2667" dirty="0" err="1"/>
              <a:t>the</a:t>
            </a:r>
            <a:r>
              <a:rPr lang="nl-NL" sz="2667" dirty="0"/>
              <a:t> warming.</a:t>
            </a:r>
          </a:p>
          <a:p>
            <a:r>
              <a:rPr lang="nl-NL" sz="2667" dirty="0" err="1"/>
              <a:t>Reducing</a:t>
            </a:r>
            <a:r>
              <a:rPr lang="nl-NL" sz="2667" dirty="0"/>
              <a:t> </a:t>
            </a:r>
            <a:r>
              <a:rPr lang="nl-NL" sz="2667" dirty="0" err="1"/>
              <a:t>emissions</a:t>
            </a:r>
            <a:r>
              <a:rPr lang="nl-NL" sz="2667" dirty="0"/>
              <a:t> </a:t>
            </a:r>
            <a:r>
              <a:rPr lang="nl-NL" sz="2667" dirty="0" err="1"/>
              <a:t>limits</a:t>
            </a:r>
            <a:r>
              <a:rPr lang="nl-NL" sz="2667" dirty="0"/>
              <a:t> </a:t>
            </a:r>
            <a:r>
              <a:rPr lang="nl-NL" sz="2667" dirty="0" err="1"/>
              <a:t>the</a:t>
            </a:r>
            <a:r>
              <a:rPr lang="nl-NL" sz="2667" dirty="0"/>
              <a:t> warming.</a:t>
            </a:r>
          </a:p>
          <a:p>
            <a:r>
              <a:rPr lang="nl-NL" sz="2667" dirty="0" err="1"/>
              <a:t>Climate</a:t>
            </a:r>
            <a:r>
              <a:rPr lang="nl-NL" sz="2667" dirty="0"/>
              <a:t> change </a:t>
            </a:r>
            <a:r>
              <a:rPr lang="nl-NL" sz="2667" dirty="0" err="1"/>
              <a:t>will</a:t>
            </a:r>
            <a:r>
              <a:rPr lang="nl-NL" sz="2667" dirty="0"/>
              <a:t> last </a:t>
            </a:r>
            <a:r>
              <a:rPr lang="nl-NL" sz="2667" dirty="0" err="1"/>
              <a:t>for</a:t>
            </a:r>
            <a:r>
              <a:rPr lang="nl-NL" sz="2667" dirty="0"/>
              <a:t> </a:t>
            </a:r>
            <a:r>
              <a:rPr lang="nl-NL" sz="2667" dirty="0" err="1"/>
              <a:t>centuries</a:t>
            </a:r>
            <a:r>
              <a:rPr lang="nl-NL" sz="2667" dirty="0"/>
              <a:t>.</a:t>
            </a:r>
          </a:p>
        </p:txBody>
      </p:sp>
      <p:pic>
        <p:nvPicPr>
          <p:cNvPr id="22530" name="Picture 2" descr="Afbeeldingsresultaat voor mine's big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 y="-695587"/>
            <a:ext cx="12233833" cy="89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063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E7E2-0518-2979-F128-639B94E527C2}"/>
            </a:ext>
          </a:extLst>
        </p:cNvPr>
        <p:cNvGrpSpPr/>
        <p:nvPr/>
      </p:nvGrpSpPr>
      <p:grpSpPr>
        <a:xfrm>
          <a:off x="0" y="0"/>
          <a:ext cx="0" cy="0"/>
          <a:chOff x="0" y="0"/>
          <a:chExt cx="0" cy="0"/>
        </a:xfrm>
      </p:grpSpPr>
      <p:pic>
        <p:nvPicPr>
          <p:cNvPr id="5" name="Picture 2" descr="Gerelateerde afbeelding">
            <a:extLst>
              <a:ext uri="{FF2B5EF4-FFF2-40B4-BE49-F238E27FC236}">
                <a16:creationId xmlns:a16="http://schemas.microsoft.com/office/drawing/2014/main" id="{1258FA9B-CF0C-180A-F784-9F15D7C0E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685" y="1063005"/>
            <a:ext cx="4370913" cy="4731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erelateerde afbeelding">
            <a:extLst>
              <a:ext uri="{FF2B5EF4-FFF2-40B4-BE49-F238E27FC236}">
                <a16:creationId xmlns:a16="http://schemas.microsoft.com/office/drawing/2014/main" id="{64E72338-C704-ADAC-AD67-C0FED3EA3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888" y="1594821"/>
            <a:ext cx="5658231" cy="366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76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Samenvatting IPCC-rapporten</a:t>
            </a:r>
          </a:p>
        </p:txBody>
      </p:sp>
      <p:sp>
        <p:nvSpPr>
          <p:cNvPr id="2" name="Tekstvak 1"/>
          <p:cNvSpPr txBox="1"/>
          <p:nvPr/>
        </p:nvSpPr>
        <p:spPr>
          <a:xfrm>
            <a:off x="852426" y="1541927"/>
            <a:ext cx="6725741" cy="5017527"/>
          </a:xfrm>
          <a:prstGeom prst="rect">
            <a:avLst/>
          </a:prstGeom>
          <a:noFill/>
        </p:spPr>
        <p:txBody>
          <a:bodyPr wrap="square" rtlCol="0">
            <a:spAutoFit/>
          </a:bodyPr>
          <a:lstStyle/>
          <a:p>
            <a:r>
              <a:rPr lang="nl-NL" sz="2667" dirty="0"/>
              <a:t>It’s warming.</a:t>
            </a:r>
          </a:p>
          <a:p>
            <a:r>
              <a:rPr lang="nl-NL" sz="2667" dirty="0"/>
              <a:t>It’s </a:t>
            </a:r>
            <a:r>
              <a:rPr lang="nl-NL" sz="2667" dirty="0" err="1"/>
              <a:t>us</a:t>
            </a:r>
            <a:r>
              <a:rPr lang="nl-NL" sz="2667" dirty="0"/>
              <a:t>.</a:t>
            </a:r>
          </a:p>
          <a:p>
            <a:r>
              <a:rPr lang="nl-NL" sz="2667" dirty="0"/>
              <a:t>It </a:t>
            </a:r>
            <a:r>
              <a:rPr lang="nl-NL" sz="2667" dirty="0" err="1"/>
              <a:t>hasn’t</a:t>
            </a:r>
            <a:r>
              <a:rPr lang="nl-NL" sz="2667" dirty="0"/>
              <a:t> </a:t>
            </a:r>
            <a:r>
              <a:rPr lang="nl-NL" sz="2667" dirty="0" err="1"/>
              <a:t>stopped</a:t>
            </a:r>
            <a:r>
              <a:rPr lang="nl-NL" sz="2667" dirty="0"/>
              <a:t>.</a:t>
            </a:r>
          </a:p>
          <a:p>
            <a:r>
              <a:rPr lang="nl-NL" sz="2667" dirty="0"/>
              <a:t>The heat is </a:t>
            </a:r>
            <a:r>
              <a:rPr lang="nl-NL" sz="2667" dirty="0" err="1"/>
              <a:t>mainly</a:t>
            </a:r>
            <a:r>
              <a:rPr lang="nl-NL" sz="2667" dirty="0"/>
              <a:t> in </a:t>
            </a:r>
            <a:r>
              <a:rPr lang="nl-NL" sz="2667" dirty="0" err="1"/>
              <a:t>the</a:t>
            </a:r>
            <a:r>
              <a:rPr lang="nl-NL" sz="2667" dirty="0"/>
              <a:t> </a:t>
            </a:r>
            <a:r>
              <a:rPr lang="nl-NL" sz="2667" dirty="0" err="1"/>
              <a:t>sea</a:t>
            </a:r>
            <a:r>
              <a:rPr lang="nl-NL" sz="2667" dirty="0"/>
              <a:t> (</a:t>
            </a:r>
            <a:r>
              <a:rPr lang="nl-NL" sz="2667" dirty="0" err="1"/>
              <a:t>and</a:t>
            </a:r>
            <a:r>
              <a:rPr lang="nl-NL" sz="2667" dirty="0"/>
              <a:t> </a:t>
            </a:r>
            <a:r>
              <a:rPr lang="nl-NL" sz="2667" dirty="0" err="1"/>
              <a:t>that’s</a:t>
            </a:r>
            <a:r>
              <a:rPr lang="nl-NL" sz="2667" dirty="0"/>
              <a:t> bad).</a:t>
            </a:r>
          </a:p>
          <a:p>
            <a:r>
              <a:rPr lang="nl-NL" sz="2667" dirty="0"/>
              <a:t>Sea levels are </a:t>
            </a:r>
            <a:r>
              <a:rPr lang="nl-NL" sz="2667" dirty="0" err="1"/>
              <a:t>rising</a:t>
            </a:r>
            <a:r>
              <a:rPr lang="nl-NL" sz="2667" dirty="0"/>
              <a:t>.</a:t>
            </a:r>
          </a:p>
          <a:p>
            <a:r>
              <a:rPr lang="nl-NL" sz="2667" dirty="0"/>
              <a:t>Ice is </a:t>
            </a:r>
            <a:r>
              <a:rPr lang="nl-NL" sz="2667" dirty="0" err="1"/>
              <a:t>shrinking</a:t>
            </a:r>
            <a:r>
              <a:rPr lang="nl-NL" sz="2667" dirty="0"/>
              <a:t>.</a:t>
            </a:r>
          </a:p>
          <a:p>
            <a:r>
              <a:rPr lang="nl-NL" sz="2667" dirty="0"/>
              <a:t>CO2 </a:t>
            </a:r>
            <a:r>
              <a:rPr lang="nl-NL" sz="2667" dirty="0" err="1"/>
              <a:t>makes</a:t>
            </a:r>
            <a:r>
              <a:rPr lang="nl-NL" sz="2667" dirty="0"/>
              <a:t> </a:t>
            </a:r>
            <a:r>
              <a:rPr lang="nl-NL" sz="2667" dirty="0" err="1"/>
              <a:t>the</a:t>
            </a:r>
            <a:r>
              <a:rPr lang="nl-NL" sz="2667" dirty="0"/>
              <a:t> </a:t>
            </a:r>
            <a:r>
              <a:rPr lang="nl-NL" sz="2667" dirty="0" err="1"/>
              <a:t>sea</a:t>
            </a:r>
            <a:r>
              <a:rPr lang="nl-NL" sz="2667" dirty="0"/>
              <a:t> more </a:t>
            </a:r>
            <a:r>
              <a:rPr lang="nl-NL" sz="2667" dirty="0" err="1"/>
              <a:t>acidic</a:t>
            </a:r>
            <a:r>
              <a:rPr lang="nl-NL" sz="2667" dirty="0"/>
              <a:t>.</a:t>
            </a:r>
          </a:p>
          <a:p>
            <a:r>
              <a:rPr lang="nl-NL" sz="2667" dirty="0"/>
              <a:t>CO2 in </a:t>
            </a:r>
            <a:r>
              <a:rPr lang="nl-NL" sz="2667" dirty="0" err="1"/>
              <a:t>the</a:t>
            </a:r>
            <a:r>
              <a:rPr lang="nl-NL" sz="2667" dirty="0"/>
              <a:t> air is up 40% </a:t>
            </a:r>
            <a:r>
              <a:rPr lang="nl-NL" sz="2667" dirty="0" err="1"/>
              <a:t>since</a:t>
            </a:r>
            <a:r>
              <a:rPr lang="nl-NL" sz="2667" dirty="0"/>
              <a:t> </a:t>
            </a:r>
            <a:r>
              <a:rPr lang="nl-NL" sz="2667" dirty="0" err="1"/>
              <a:t>the</a:t>
            </a:r>
            <a:r>
              <a:rPr lang="nl-NL" sz="2667" dirty="0"/>
              <a:t> 1980s.</a:t>
            </a:r>
          </a:p>
          <a:p>
            <a:r>
              <a:rPr lang="nl-NL" sz="2667" dirty="0"/>
              <a:t>It’s </a:t>
            </a:r>
            <a:r>
              <a:rPr lang="nl-NL" sz="2667" dirty="0" err="1"/>
              <a:t>now</a:t>
            </a:r>
            <a:r>
              <a:rPr lang="nl-NL" sz="2667" dirty="0"/>
              <a:t> </a:t>
            </a:r>
            <a:r>
              <a:rPr lang="nl-NL" sz="2667" dirty="0" err="1"/>
              <a:t>the</a:t>
            </a:r>
            <a:r>
              <a:rPr lang="nl-NL" sz="2667" dirty="0"/>
              <a:t> </a:t>
            </a:r>
            <a:r>
              <a:rPr lang="nl-NL" sz="2667" dirty="0" err="1"/>
              <a:t>highest</a:t>
            </a:r>
            <a:r>
              <a:rPr lang="nl-NL" sz="2667" dirty="0"/>
              <a:t> in </a:t>
            </a:r>
            <a:r>
              <a:rPr lang="nl-NL" sz="2667" dirty="0" err="1"/>
              <a:t>million</a:t>
            </a:r>
            <a:r>
              <a:rPr lang="nl-NL" sz="2667" dirty="0"/>
              <a:t> of </a:t>
            </a:r>
            <a:r>
              <a:rPr lang="nl-NL" sz="2667" dirty="0" err="1"/>
              <a:t>years</a:t>
            </a:r>
            <a:r>
              <a:rPr lang="nl-NL" sz="2667" dirty="0"/>
              <a:t>.</a:t>
            </a:r>
          </a:p>
          <a:p>
            <a:r>
              <a:rPr lang="nl-NL" sz="2667" dirty="0" err="1"/>
              <a:t>Cumulative</a:t>
            </a:r>
            <a:r>
              <a:rPr lang="nl-NL" sz="2667" dirty="0"/>
              <a:t> </a:t>
            </a:r>
            <a:r>
              <a:rPr lang="nl-NL" sz="2667" dirty="0" err="1"/>
              <a:t>emissions</a:t>
            </a:r>
            <a:r>
              <a:rPr lang="nl-NL" sz="2667" dirty="0"/>
              <a:t> set </a:t>
            </a:r>
            <a:r>
              <a:rPr lang="nl-NL" sz="2667" dirty="0" err="1"/>
              <a:t>the</a:t>
            </a:r>
            <a:r>
              <a:rPr lang="nl-NL" sz="2667" dirty="0"/>
              <a:t> warming.</a:t>
            </a:r>
          </a:p>
          <a:p>
            <a:r>
              <a:rPr lang="nl-NL" sz="2667" dirty="0" err="1"/>
              <a:t>Reducing</a:t>
            </a:r>
            <a:r>
              <a:rPr lang="nl-NL" sz="2667" dirty="0"/>
              <a:t> </a:t>
            </a:r>
            <a:r>
              <a:rPr lang="nl-NL" sz="2667" dirty="0" err="1"/>
              <a:t>emissions</a:t>
            </a:r>
            <a:r>
              <a:rPr lang="nl-NL" sz="2667" dirty="0"/>
              <a:t> </a:t>
            </a:r>
            <a:r>
              <a:rPr lang="nl-NL" sz="2667" dirty="0" err="1"/>
              <a:t>limits</a:t>
            </a:r>
            <a:r>
              <a:rPr lang="nl-NL" sz="2667" dirty="0"/>
              <a:t> </a:t>
            </a:r>
            <a:r>
              <a:rPr lang="nl-NL" sz="2667" dirty="0" err="1"/>
              <a:t>the</a:t>
            </a:r>
            <a:r>
              <a:rPr lang="nl-NL" sz="2667" dirty="0"/>
              <a:t> warming.</a:t>
            </a:r>
          </a:p>
          <a:p>
            <a:r>
              <a:rPr lang="nl-NL" sz="2667" dirty="0" err="1"/>
              <a:t>Climate</a:t>
            </a:r>
            <a:r>
              <a:rPr lang="nl-NL" sz="2667" dirty="0"/>
              <a:t> change </a:t>
            </a:r>
            <a:r>
              <a:rPr lang="nl-NL" sz="2667" dirty="0" err="1"/>
              <a:t>will</a:t>
            </a:r>
            <a:r>
              <a:rPr lang="nl-NL" sz="2667" dirty="0"/>
              <a:t> last </a:t>
            </a:r>
            <a:r>
              <a:rPr lang="nl-NL" sz="2667" dirty="0" err="1"/>
              <a:t>for</a:t>
            </a:r>
            <a:r>
              <a:rPr lang="nl-NL" sz="2667" dirty="0"/>
              <a:t> </a:t>
            </a:r>
            <a:r>
              <a:rPr lang="nl-NL" sz="2667" dirty="0" err="1"/>
              <a:t>centuries</a:t>
            </a:r>
            <a:r>
              <a:rPr lang="nl-NL" sz="2667" dirty="0"/>
              <a:t>.</a:t>
            </a:r>
          </a:p>
        </p:txBody>
      </p:sp>
      <p:pic>
        <p:nvPicPr>
          <p:cNvPr id="6" name="Picture 5" descr="Bekijk de originel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918" y="1"/>
            <a:ext cx="9176729" cy="688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p:cNvSpPr/>
          <p:nvPr/>
        </p:nvSpPr>
        <p:spPr>
          <a:xfrm>
            <a:off x="27711" y="0"/>
            <a:ext cx="1556283"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err="1">
              <a:latin typeface="Cambria"/>
              <a:cs typeface="Cambria"/>
            </a:endParaRPr>
          </a:p>
        </p:txBody>
      </p:sp>
      <p:sp>
        <p:nvSpPr>
          <p:cNvPr id="8" name="Rechthoek 7"/>
          <p:cNvSpPr/>
          <p:nvPr/>
        </p:nvSpPr>
        <p:spPr>
          <a:xfrm>
            <a:off x="10749894" y="0"/>
            <a:ext cx="1571687"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err="1">
              <a:latin typeface="Cambria"/>
              <a:cs typeface="Cambria"/>
            </a:endParaRPr>
          </a:p>
        </p:txBody>
      </p:sp>
    </p:spTree>
    <p:extLst>
      <p:ext uri="{BB962C8B-B14F-4D97-AF65-F5344CB8AC3E}">
        <p14:creationId xmlns:p14="http://schemas.microsoft.com/office/powerpoint/2010/main" val="877581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CB138-365D-0FCC-E4DD-FA21BB5FC77B}"/>
            </a:ext>
          </a:extLst>
        </p:cNvPr>
        <p:cNvGrpSpPr/>
        <p:nvPr/>
      </p:nvGrpSpPr>
      <p:grpSpPr>
        <a:xfrm>
          <a:off x="0" y="0"/>
          <a:ext cx="0" cy="0"/>
          <a:chOff x="0" y="0"/>
          <a:chExt cx="0" cy="0"/>
        </a:xfrm>
      </p:grpSpPr>
      <p:pic>
        <p:nvPicPr>
          <p:cNvPr id="9" name="Picture 5" descr="Gerelateerde afbeelding">
            <a:extLst>
              <a:ext uri="{FF2B5EF4-FFF2-40B4-BE49-F238E27FC236}">
                <a16:creationId xmlns:a16="http://schemas.microsoft.com/office/drawing/2014/main" id="{40F8F299-9A1E-CC35-1629-80F93DC96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530" y="519979"/>
            <a:ext cx="8447807" cy="633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Dollar sign, won and dollar signs comd #17021 - Free Transparent PNG Logos">
            <a:extLst>
              <a:ext uri="{FF2B5EF4-FFF2-40B4-BE49-F238E27FC236}">
                <a16:creationId xmlns:a16="http://schemas.microsoft.com/office/drawing/2014/main" id="{34AAE9CE-EC6B-7BB3-6FC2-864B796DA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28815">
            <a:off x="1897970" y="1132317"/>
            <a:ext cx="1324201" cy="216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57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1019100" y="277793"/>
            <a:ext cx="1172901" cy="1076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2" name="Picture 4" descr="CSICON 2012-179-Science &amp; Public Policy 4-Daniel Kah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33" y="-1304364"/>
            <a:ext cx="12661751" cy="843787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E6D568F-7EB5-2079-9B06-3EFD934AAA49}"/>
              </a:ext>
            </a:extLst>
          </p:cNvPr>
          <p:cNvPicPr>
            <a:picLocks noChangeAspect="1"/>
          </p:cNvPicPr>
          <p:nvPr/>
        </p:nvPicPr>
        <p:blipFill>
          <a:blip r:embed="rId4"/>
          <a:stretch>
            <a:fillRect/>
          </a:stretch>
        </p:blipFill>
        <p:spPr>
          <a:xfrm>
            <a:off x="8392885" y="-5236"/>
            <a:ext cx="3475618" cy="3259698"/>
          </a:xfrm>
          <a:prstGeom prst="rect">
            <a:avLst/>
          </a:prstGeom>
        </p:spPr>
      </p:pic>
    </p:spTree>
    <p:extLst>
      <p:ext uri="{BB962C8B-B14F-4D97-AF65-F5344CB8AC3E}">
        <p14:creationId xmlns:p14="http://schemas.microsoft.com/office/powerpoint/2010/main" val="319374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A881-509A-7AD5-02A5-59A60B5BA967}"/>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5373E619-9E34-7524-25F3-BB2F4CE80C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125" y="923244"/>
            <a:ext cx="11527750" cy="501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F7C6DE98-CB7A-53C6-A4B7-8AFB970E2AF0}"/>
              </a:ext>
            </a:extLst>
          </p:cNvPr>
          <p:cNvSpPr/>
          <p:nvPr/>
        </p:nvSpPr>
        <p:spPr>
          <a:xfrm>
            <a:off x="6281057" y="1698171"/>
            <a:ext cx="5578818" cy="42365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41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11019100" y="277793"/>
            <a:ext cx="1172901" cy="1076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2" name="Picture 4" descr="CSICON 2012-179-Science &amp; Public Policy 4-Daniel Kahan.JPG"/>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8333" y="-1304364"/>
            <a:ext cx="12661751" cy="843787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a:spLocks noChangeArrowheads="1"/>
          </p:cNvSpPr>
          <p:nvPr/>
        </p:nvSpPr>
        <p:spPr bwMode="auto">
          <a:xfrm>
            <a:off x="1075927" y="1033027"/>
            <a:ext cx="10273228" cy="45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 typeface="Arial" panose="020B0604020202020204" pitchFamily="34" charset="0"/>
              <a:buNone/>
            </a:pPr>
            <a:r>
              <a:rPr lang="nl-NL" altLang="nl-NL" sz="4000" b="1" dirty="0">
                <a:solidFill>
                  <a:schemeClr val="bg1"/>
                </a:solidFill>
                <a:latin typeface="Arial" panose="020B0604020202020204" pitchFamily="34" charset="0"/>
                <a:cs typeface="Arial" panose="020B0604020202020204" pitchFamily="34" charset="0"/>
              </a:rPr>
              <a:t>“More </a:t>
            </a:r>
            <a:r>
              <a:rPr lang="nl-NL" altLang="nl-NL" sz="4000" b="1" dirty="0" err="1">
                <a:solidFill>
                  <a:schemeClr val="bg1"/>
                </a:solidFill>
                <a:latin typeface="Arial" panose="020B0604020202020204" pitchFamily="34" charset="0"/>
                <a:cs typeface="Arial" panose="020B0604020202020204" pitchFamily="34" charset="0"/>
              </a:rPr>
              <a:t>numerate</a:t>
            </a:r>
            <a:r>
              <a:rPr lang="nl-NL" altLang="nl-NL" sz="4000" b="1" dirty="0">
                <a:solidFill>
                  <a:schemeClr val="bg1"/>
                </a:solidFill>
                <a:latin typeface="Arial" panose="020B0604020202020204" pitchFamily="34" charset="0"/>
                <a:cs typeface="Arial" panose="020B0604020202020204" pitchFamily="34" charset="0"/>
              </a:rPr>
              <a:t> subjects </a:t>
            </a:r>
            <a:r>
              <a:rPr lang="nl-NL" altLang="nl-NL" sz="4000" b="1" dirty="0" err="1">
                <a:solidFill>
                  <a:schemeClr val="bg1"/>
                </a:solidFill>
                <a:latin typeface="Arial" panose="020B0604020202020204" pitchFamily="34" charset="0"/>
                <a:cs typeface="Arial" panose="020B0604020202020204" pitchFamily="34" charset="0"/>
              </a:rPr>
              <a:t>use</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their</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quantitative</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reasoning</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capacity</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selectively</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to</a:t>
            </a:r>
            <a:r>
              <a:rPr lang="nl-NL" altLang="nl-NL" sz="4000" b="1" dirty="0">
                <a:solidFill>
                  <a:schemeClr val="bg1"/>
                </a:solidFill>
                <a:latin typeface="Arial" panose="020B0604020202020204" pitchFamily="34" charset="0"/>
                <a:cs typeface="Arial" panose="020B0604020202020204" pitchFamily="34" charset="0"/>
              </a:rPr>
              <a:t> conform </a:t>
            </a:r>
            <a:r>
              <a:rPr lang="nl-NL" altLang="nl-NL" sz="4000" b="1" dirty="0" err="1">
                <a:solidFill>
                  <a:schemeClr val="bg1"/>
                </a:solidFill>
                <a:latin typeface="Arial" panose="020B0604020202020204" pitchFamily="34" charset="0"/>
                <a:cs typeface="Arial" panose="020B0604020202020204" pitchFamily="34" charset="0"/>
              </a:rPr>
              <a:t>their</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interpretation</a:t>
            </a:r>
            <a:r>
              <a:rPr lang="nl-NL" altLang="nl-NL" sz="4000" b="1" dirty="0">
                <a:solidFill>
                  <a:schemeClr val="bg1"/>
                </a:solidFill>
                <a:latin typeface="Arial" panose="020B0604020202020204" pitchFamily="34" charset="0"/>
                <a:cs typeface="Arial" panose="020B0604020202020204" pitchFamily="34" charset="0"/>
              </a:rPr>
              <a:t> of </a:t>
            </a:r>
            <a:r>
              <a:rPr lang="nl-NL" altLang="nl-NL" sz="4000" b="1" dirty="0" err="1">
                <a:solidFill>
                  <a:schemeClr val="bg1"/>
                </a:solidFill>
                <a:latin typeface="Arial" panose="020B0604020202020204" pitchFamily="34" charset="0"/>
                <a:cs typeface="Arial" panose="020B0604020202020204" pitchFamily="34" charset="0"/>
              </a:rPr>
              <a:t>the</a:t>
            </a:r>
            <a:r>
              <a:rPr lang="nl-NL" altLang="nl-NL" sz="4000" b="1" dirty="0">
                <a:solidFill>
                  <a:schemeClr val="bg1"/>
                </a:solidFill>
                <a:latin typeface="Arial" panose="020B0604020202020204" pitchFamily="34" charset="0"/>
                <a:cs typeface="Arial" panose="020B0604020202020204" pitchFamily="34" charset="0"/>
              </a:rPr>
              <a:t> data </a:t>
            </a:r>
            <a:r>
              <a:rPr lang="nl-NL" altLang="nl-NL" sz="4000" b="1" dirty="0" err="1">
                <a:solidFill>
                  <a:schemeClr val="bg1"/>
                </a:solidFill>
                <a:latin typeface="Arial" panose="020B0604020202020204" pitchFamily="34" charset="0"/>
                <a:cs typeface="Arial" panose="020B0604020202020204" pitchFamily="34" charset="0"/>
              </a:rPr>
              <a:t>to</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the</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result</a:t>
            </a:r>
            <a:r>
              <a:rPr lang="nl-NL" altLang="nl-NL" sz="4000" b="1" dirty="0">
                <a:solidFill>
                  <a:schemeClr val="bg1"/>
                </a:solidFill>
                <a:latin typeface="Arial" panose="020B0604020202020204" pitchFamily="34" charset="0"/>
                <a:cs typeface="Arial" panose="020B0604020202020204" pitchFamily="34" charset="0"/>
              </a:rPr>
              <a:t> most consistent </a:t>
            </a:r>
            <a:r>
              <a:rPr lang="nl-NL" altLang="nl-NL" sz="4000" b="1" dirty="0" err="1">
                <a:solidFill>
                  <a:schemeClr val="bg1"/>
                </a:solidFill>
                <a:latin typeface="Arial" panose="020B0604020202020204" pitchFamily="34" charset="0"/>
                <a:cs typeface="Arial" panose="020B0604020202020204" pitchFamily="34" charset="0"/>
              </a:rPr>
              <a:t>with</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their</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political</a:t>
            </a:r>
            <a:r>
              <a:rPr lang="nl-NL" altLang="nl-NL" sz="4000" b="1" dirty="0">
                <a:solidFill>
                  <a:schemeClr val="bg1"/>
                </a:solidFill>
                <a:latin typeface="Arial" panose="020B0604020202020204" pitchFamily="34" charset="0"/>
                <a:cs typeface="Arial" panose="020B0604020202020204" pitchFamily="34" charset="0"/>
              </a:rPr>
              <a:t> </a:t>
            </a:r>
            <a:r>
              <a:rPr lang="nl-NL" altLang="nl-NL" sz="4000" b="1" dirty="0" err="1">
                <a:solidFill>
                  <a:schemeClr val="bg1"/>
                </a:solidFill>
                <a:latin typeface="Arial" panose="020B0604020202020204" pitchFamily="34" charset="0"/>
                <a:cs typeface="Arial" panose="020B0604020202020204" pitchFamily="34" charset="0"/>
              </a:rPr>
              <a:t>ideology</a:t>
            </a:r>
            <a:r>
              <a:rPr lang="nl-NL" altLang="nl-NL" sz="4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04859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264FF-8611-9A6D-3F9E-02F5E24D352A}"/>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8225BCE-2D26-32A2-D7AC-8A2C36A686D5}"/>
              </a:ext>
            </a:extLst>
          </p:cNvPr>
          <p:cNvSpPr txBox="1">
            <a:spLocks noChangeArrowheads="1"/>
          </p:cNvSpPr>
          <p:nvPr/>
        </p:nvSpPr>
        <p:spPr bwMode="auto">
          <a:xfrm>
            <a:off x="3128426" y="560612"/>
            <a:ext cx="6108109" cy="540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 typeface="Arial" panose="020B0604020202020204" pitchFamily="34" charset="0"/>
              <a:buNone/>
            </a:pPr>
            <a:r>
              <a:rPr lang="nl-NL" altLang="nl-NL" sz="8000" b="1" dirty="0">
                <a:latin typeface="Arial" panose="020B0604020202020204" pitchFamily="34" charset="0"/>
                <a:cs typeface="Arial" panose="020B0604020202020204" pitchFamily="34" charset="0"/>
              </a:rPr>
              <a:t>Identity </a:t>
            </a:r>
            <a:r>
              <a:rPr lang="nl-NL" altLang="nl-NL" sz="8000" b="1" dirty="0" err="1">
                <a:latin typeface="Arial" panose="020B0604020202020204" pitchFamily="34" charset="0"/>
                <a:cs typeface="Arial" panose="020B0604020202020204" pitchFamily="34" charset="0"/>
              </a:rPr>
              <a:t>overrides</a:t>
            </a:r>
            <a:r>
              <a:rPr lang="nl-NL" altLang="nl-NL" sz="8000" b="1" dirty="0">
                <a:latin typeface="Arial" panose="020B0604020202020204" pitchFamily="34" charset="0"/>
                <a:cs typeface="Arial" panose="020B0604020202020204" pitchFamily="34" charset="0"/>
              </a:rPr>
              <a:t> </a:t>
            </a:r>
            <a:r>
              <a:rPr lang="nl-NL" altLang="nl-NL" sz="8000" b="1" dirty="0" err="1">
                <a:latin typeface="Arial" panose="020B0604020202020204" pitchFamily="34" charset="0"/>
                <a:cs typeface="Arial" panose="020B0604020202020204" pitchFamily="34" charset="0"/>
              </a:rPr>
              <a:t>knowledge</a:t>
            </a:r>
            <a:r>
              <a:rPr lang="nl-NL" altLang="nl-NL" sz="8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667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0632F-4355-23F2-5443-EF22010ADDF6}"/>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4765C6FF-5B17-7581-1521-546D9D2A14B0}"/>
              </a:ext>
            </a:extLst>
          </p:cNvPr>
          <p:cNvSpPr txBox="1"/>
          <p:nvPr/>
        </p:nvSpPr>
        <p:spPr>
          <a:xfrm>
            <a:off x="2667000" y="2412002"/>
            <a:ext cx="6858000" cy="1754326"/>
          </a:xfrm>
          <a:prstGeom prst="rect">
            <a:avLst/>
          </a:prstGeom>
          <a:noFill/>
        </p:spPr>
        <p:txBody>
          <a:bodyPr wrap="square" rtlCol="0">
            <a:spAutoFit/>
          </a:bodyPr>
          <a:lstStyle/>
          <a:p>
            <a:pPr algn="ctr"/>
            <a:r>
              <a:rPr lang="en-US" sz="5400" b="1" dirty="0"/>
              <a:t>Let’s accept for a moment…</a:t>
            </a:r>
            <a:endParaRPr lang="nl-NL" sz="5400" b="1" dirty="0"/>
          </a:p>
        </p:txBody>
      </p:sp>
    </p:spTree>
    <p:extLst>
      <p:ext uri="{BB962C8B-B14F-4D97-AF65-F5344CB8AC3E}">
        <p14:creationId xmlns:p14="http://schemas.microsoft.com/office/powerpoint/2010/main" val="4049497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11042-382E-AE66-B201-E14D5391AB00}"/>
            </a:ext>
          </a:extLst>
        </p:cNvPr>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40568BE8-1887-A98B-AA27-19B0B6097F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747" y="-2043608"/>
            <a:ext cx="15240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F929E2F-EDAD-F88C-81A8-F4BAE2018901}"/>
              </a:ext>
            </a:extLst>
          </p:cNvPr>
          <p:cNvSpPr txBox="1">
            <a:spLocks noChangeArrowheads="1"/>
          </p:cNvSpPr>
          <p:nvPr/>
        </p:nvSpPr>
        <p:spPr bwMode="auto">
          <a:xfrm>
            <a:off x="1404777" y="1029069"/>
            <a:ext cx="4919300" cy="506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0" indent="0" algn="r" eaLnBrk="1" hangingPunct="1">
              <a:lnSpc>
                <a:spcPct val="150000"/>
              </a:lnSpc>
              <a:spcBef>
                <a:spcPct val="0"/>
              </a:spcBef>
              <a:buNone/>
            </a:pPr>
            <a:r>
              <a:rPr lang="nl-NL" altLang="nl-NL" sz="4400" b="1" dirty="0" err="1"/>
              <a:t>Self</a:t>
            </a:r>
            <a:r>
              <a:rPr lang="nl-NL" altLang="nl-NL" sz="4400" b="1" dirty="0"/>
              <a:t>-interest</a:t>
            </a:r>
          </a:p>
          <a:p>
            <a:pPr marL="0" indent="0" algn="r" eaLnBrk="1" hangingPunct="1">
              <a:lnSpc>
                <a:spcPct val="150000"/>
              </a:lnSpc>
              <a:spcBef>
                <a:spcPct val="0"/>
              </a:spcBef>
              <a:buNone/>
            </a:pPr>
            <a:r>
              <a:rPr lang="nl-NL" altLang="nl-NL" sz="4400" b="1" dirty="0"/>
              <a:t>Short-term</a:t>
            </a:r>
          </a:p>
          <a:p>
            <a:pPr marL="0" indent="0" algn="r" eaLnBrk="1" hangingPunct="1">
              <a:lnSpc>
                <a:spcPct val="150000"/>
              </a:lnSpc>
              <a:spcBef>
                <a:spcPct val="0"/>
              </a:spcBef>
              <a:buNone/>
            </a:pPr>
            <a:r>
              <a:rPr lang="nl-NL" altLang="nl-NL" sz="4400" b="1" dirty="0" err="1"/>
              <a:t>Relative</a:t>
            </a:r>
            <a:r>
              <a:rPr lang="nl-NL" altLang="nl-NL" sz="4400" b="1" dirty="0"/>
              <a:t> status</a:t>
            </a:r>
          </a:p>
          <a:p>
            <a:pPr marL="0" indent="0" algn="r" eaLnBrk="1" hangingPunct="1">
              <a:lnSpc>
                <a:spcPct val="150000"/>
              </a:lnSpc>
              <a:spcBef>
                <a:spcPct val="0"/>
              </a:spcBef>
              <a:buNone/>
            </a:pPr>
            <a:r>
              <a:rPr lang="nl-NL" altLang="nl-NL" sz="4400" b="1" dirty="0" err="1">
                <a:solidFill>
                  <a:schemeClr val="accent5">
                    <a:lumMod val="60000"/>
                    <a:lumOff val="40000"/>
                  </a:schemeClr>
                </a:solidFill>
              </a:rPr>
              <a:t>Copying</a:t>
            </a:r>
            <a:endParaRPr lang="nl-NL" altLang="nl-NL" sz="4400" b="1" dirty="0">
              <a:solidFill>
                <a:schemeClr val="accent5">
                  <a:lumMod val="60000"/>
                  <a:lumOff val="40000"/>
                </a:schemeClr>
              </a:solidFill>
            </a:endParaRPr>
          </a:p>
          <a:p>
            <a:pPr marL="0" indent="0" algn="r" eaLnBrk="1" hangingPunct="1">
              <a:lnSpc>
                <a:spcPct val="150000"/>
              </a:lnSpc>
              <a:spcBef>
                <a:spcPct val="0"/>
              </a:spcBef>
              <a:buNone/>
            </a:pPr>
            <a:r>
              <a:rPr lang="nl-NL" altLang="nl-NL" sz="4400" b="1" dirty="0" err="1"/>
              <a:t>Denial</a:t>
            </a:r>
            <a:endParaRPr lang="nl-NL" altLang="nl-NL" sz="4400" b="1" dirty="0"/>
          </a:p>
        </p:txBody>
      </p:sp>
      <p:pic>
        <p:nvPicPr>
          <p:cNvPr id="13320" name="Picture 8" descr="Fred Flintstone/Gallery | The Flintstones | Fandom">
            <a:extLst>
              <a:ext uri="{FF2B5EF4-FFF2-40B4-BE49-F238E27FC236}">
                <a16:creationId xmlns:a16="http://schemas.microsoft.com/office/drawing/2014/main" id="{6181B97F-E97E-D689-AFE0-84AAE9A98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827" y="993506"/>
            <a:ext cx="2494401" cy="535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12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Ted Cruz over klimaatverandering</a:t>
            </a:r>
          </a:p>
        </p:txBody>
      </p:sp>
      <p:pic>
        <p:nvPicPr>
          <p:cNvPr id="5" name="Picture 2" descr="http://media4.s-nbcnews.com/j/newscms/2016_04/1396306/ted-cruz-mug_5fea106e0eb494469a75e60d8f2b18ea.nbcnews-fp-320-320.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7849" y="4485723"/>
            <a:ext cx="2424640" cy="242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clker.com/cliparts/6/b/2/6/1242802935485432633Quote-right-cs.svg.h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572" y="1535071"/>
            <a:ext cx="1820552" cy="140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a:spLocks noChangeArrowheads="1"/>
          </p:cNvSpPr>
          <p:nvPr/>
        </p:nvSpPr>
        <p:spPr bwMode="auto">
          <a:xfrm>
            <a:off x="2115692" y="2515057"/>
            <a:ext cx="6871555" cy="259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None/>
            </a:pPr>
            <a:r>
              <a:rPr lang="nl-NL" altLang="nl-NL" sz="4800" b="1" dirty="0" err="1">
                <a:latin typeface="Arial" panose="020B0604020202020204" pitchFamily="34" charset="0"/>
                <a:cs typeface="Arial" panose="020B0604020202020204" pitchFamily="34" charset="0"/>
              </a:rPr>
              <a:t>Climate</a:t>
            </a:r>
            <a:r>
              <a:rPr lang="nl-NL" altLang="nl-NL" sz="4800" b="1" dirty="0">
                <a:latin typeface="Arial" panose="020B0604020202020204" pitchFamily="34" charset="0"/>
                <a:cs typeface="Arial" panose="020B0604020202020204" pitchFamily="34" charset="0"/>
              </a:rPr>
              <a:t> change is </a:t>
            </a:r>
            <a:r>
              <a:rPr lang="nl-NL" altLang="nl-NL" sz="4800" b="1" dirty="0" err="1">
                <a:latin typeface="Arial" panose="020B0604020202020204" pitchFamily="34" charset="0"/>
                <a:cs typeface="Arial" panose="020B0604020202020204" pitchFamily="34" charset="0"/>
              </a:rPr>
              <a:t>not</a:t>
            </a:r>
            <a:r>
              <a:rPr lang="nl-NL" altLang="nl-NL" sz="4800" b="1" dirty="0">
                <a:latin typeface="Arial" panose="020B0604020202020204" pitchFamily="34" charset="0"/>
                <a:cs typeface="Arial" panose="020B0604020202020204" pitchFamily="34" charset="0"/>
              </a:rPr>
              <a:t> </a:t>
            </a:r>
            <a:r>
              <a:rPr lang="nl-NL" altLang="nl-NL" sz="4800" b="1" dirty="0" err="1">
                <a:latin typeface="Arial" panose="020B0604020202020204" pitchFamily="34" charset="0"/>
                <a:cs typeface="Arial" panose="020B0604020202020204" pitchFamily="34" charset="0"/>
              </a:rPr>
              <a:t>science</a:t>
            </a:r>
            <a:r>
              <a:rPr lang="nl-NL" altLang="nl-NL" sz="4800" b="1" dirty="0">
                <a:latin typeface="Arial" panose="020B0604020202020204" pitchFamily="34" charset="0"/>
                <a:cs typeface="Arial" panose="020B0604020202020204" pitchFamily="34" charset="0"/>
              </a:rPr>
              <a:t>.</a:t>
            </a:r>
          </a:p>
          <a:p>
            <a:pPr>
              <a:lnSpc>
                <a:spcPct val="100000"/>
              </a:lnSpc>
              <a:spcBef>
                <a:spcPct val="0"/>
              </a:spcBef>
              <a:buSzTx/>
              <a:buNone/>
            </a:pPr>
            <a:endParaRPr lang="nl-NL" altLang="nl-NL" sz="1867" b="1" dirty="0">
              <a:latin typeface="Arial" panose="020B0604020202020204" pitchFamily="34" charset="0"/>
              <a:cs typeface="Arial" panose="020B0604020202020204" pitchFamily="34" charset="0"/>
            </a:endParaRPr>
          </a:p>
          <a:p>
            <a:pPr>
              <a:lnSpc>
                <a:spcPct val="100000"/>
              </a:lnSpc>
              <a:spcBef>
                <a:spcPct val="0"/>
              </a:spcBef>
              <a:buSzTx/>
              <a:buNone/>
            </a:pPr>
            <a:r>
              <a:rPr lang="nl-NL" altLang="nl-NL" sz="4800" b="1" dirty="0">
                <a:latin typeface="Arial" panose="020B0604020202020204" pitchFamily="34" charset="0"/>
                <a:cs typeface="Arial" panose="020B0604020202020204" pitchFamily="34" charset="0"/>
              </a:rPr>
              <a:t>It’s </a:t>
            </a:r>
            <a:r>
              <a:rPr lang="nl-NL" altLang="nl-NL" sz="4800" b="1" dirty="0" err="1">
                <a:latin typeface="Arial" panose="020B0604020202020204" pitchFamily="34" charset="0"/>
                <a:cs typeface="Arial" panose="020B0604020202020204" pitchFamily="34" charset="0"/>
              </a:rPr>
              <a:t>religion</a:t>
            </a:r>
            <a:r>
              <a:rPr lang="nl-NL" altLang="nl-NL" sz="4800" b="1" dirty="0">
                <a:latin typeface="Arial" panose="020B0604020202020204" pitchFamily="34" charset="0"/>
                <a:cs typeface="Arial" panose="020B0604020202020204" pitchFamily="34" charset="0"/>
              </a:rPr>
              <a:t>.</a:t>
            </a:r>
          </a:p>
        </p:txBody>
      </p:sp>
      <p:pic>
        <p:nvPicPr>
          <p:cNvPr id="8" name="Picture 2" descr="http://shaunpjohnson.files.wordpress.com/2013/02/soccer-middle-finger-feyenoord-children-1350x984-wallpaper_www-wallpaperhi-com_2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 y="-205316"/>
            <a:ext cx="12853311" cy="936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811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53D28-657A-9411-0029-3573D1A51A5A}"/>
            </a:ext>
          </a:extLst>
        </p:cNvPr>
        <p:cNvGrpSpPr/>
        <p:nvPr/>
      </p:nvGrpSpPr>
      <p:grpSpPr>
        <a:xfrm>
          <a:off x="0" y="0"/>
          <a:ext cx="0" cy="0"/>
          <a:chOff x="0" y="0"/>
          <a:chExt cx="0" cy="0"/>
        </a:xfrm>
      </p:grpSpPr>
      <p:pic>
        <p:nvPicPr>
          <p:cNvPr id="2" name="Picture 2" descr="Afbeeldingsresultaat voor imitation">
            <a:extLst>
              <a:ext uri="{FF2B5EF4-FFF2-40B4-BE49-F238E27FC236}">
                <a16:creationId xmlns:a16="http://schemas.microsoft.com/office/drawing/2014/main" id="{4AA7044A-AFDC-7A5A-E740-47AD04DA2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119" y="709826"/>
            <a:ext cx="6840763" cy="5677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96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360BE-90FA-6F2B-6BBD-905BAF861A7E}"/>
            </a:ext>
          </a:extLst>
        </p:cNvPr>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E3714DB7-12DE-CFEE-CE5E-72FEFF3DCAB7}"/>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747" y="-2043608"/>
            <a:ext cx="15240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36B7EDC-B10F-8F69-2CEE-D8B0D7EF119C}"/>
              </a:ext>
            </a:extLst>
          </p:cNvPr>
          <p:cNvSpPr txBox="1">
            <a:spLocks noChangeArrowheads="1"/>
          </p:cNvSpPr>
          <p:nvPr/>
        </p:nvSpPr>
        <p:spPr bwMode="auto">
          <a:xfrm>
            <a:off x="1404777" y="1029069"/>
            <a:ext cx="4919300" cy="506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marL="0" indent="0" algn="r" eaLnBrk="1" hangingPunct="1">
              <a:lnSpc>
                <a:spcPct val="150000"/>
              </a:lnSpc>
              <a:spcBef>
                <a:spcPct val="0"/>
              </a:spcBef>
              <a:buNone/>
            </a:pPr>
            <a:r>
              <a:rPr lang="nl-NL" altLang="nl-NL" sz="4400" b="1" dirty="0" err="1"/>
              <a:t>Self</a:t>
            </a:r>
            <a:r>
              <a:rPr lang="nl-NL" altLang="nl-NL" sz="4400" b="1" dirty="0"/>
              <a:t>-interest</a:t>
            </a:r>
          </a:p>
          <a:p>
            <a:pPr marL="0" indent="0" algn="r" eaLnBrk="1" hangingPunct="1">
              <a:lnSpc>
                <a:spcPct val="150000"/>
              </a:lnSpc>
              <a:spcBef>
                <a:spcPct val="0"/>
              </a:spcBef>
              <a:buNone/>
            </a:pPr>
            <a:r>
              <a:rPr lang="nl-NL" altLang="nl-NL" sz="4400" b="1" dirty="0"/>
              <a:t>Short-term</a:t>
            </a:r>
          </a:p>
          <a:p>
            <a:pPr marL="0" indent="0" algn="r" eaLnBrk="1" hangingPunct="1">
              <a:lnSpc>
                <a:spcPct val="150000"/>
              </a:lnSpc>
              <a:spcBef>
                <a:spcPct val="0"/>
              </a:spcBef>
              <a:buNone/>
            </a:pPr>
            <a:r>
              <a:rPr lang="nl-NL" altLang="nl-NL" sz="4400" b="1" dirty="0" err="1"/>
              <a:t>Relative</a:t>
            </a:r>
            <a:r>
              <a:rPr lang="nl-NL" altLang="nl-NL" sz="4400" b="1" dirty="0"/>
              <a:t> status</a:t>
            </a:r>
          </a:p>
          <a:p>
            <a:pPr marL="0" indent="0" algn="r" eaLnBrk="1" hangingPunct="1">
              <a:lnSpc>
                <a:spcPct val="150000"/>
              </a:lnSpc>
              <a:spcBef>
                <a:spcPct val="0"/>
              </a:spcBef>
              <a:buNone/>
            </a:pPr>
            <a:r>
              <a:rPr lang="nl-NL" altLang="nl-NL" sz="4400" b="1" dirty="0" err="1"/>
              <a:t>Copying</a:t>
            </a:r>
            <a:endParaRPr lang="nl-NL" altLang="nl-NL" sz="4400" b="1" dirty="0"/>
          </a:p>
          <a:p>
            <a:pPr marL="0" indent="0" algn="r" eaLnBrk="1" hangingPunct="1">
              <a:lnSpc>
                <a:spcPct val="150000"/>
              </a:lnSpc>
              <a:spcBef>
                <a:spcPct val="0"/>
              </a:spcBef>
              <a:buNone/>
            </a:pPr>
            <a:r>
              <a:rPr lang="nl-NL" altLang="nl-NL" sz="4400" b="1" dirty="0" err="1">
                <a:solidFill>
                  <a:schemeClr val="accent5">
                    <a:lumMod val="60000"/>
                    <a:lumOff val="40000"/>
                  </a:schemeClr>
                </a:solidFill>
              </a:rPr>
              <a:t>Denial</a:t>
            </a:r>
            <a:endParaRPr lang="nl-NL" altLang="nl-NL" sz="4400" b="1" dirty="0">
              <a:solidFill>
                <a:schemeClr val="accent5">
                  <a:lumMod val="60000"/>
                  <a:lumOff val="40000"/>
                </a:schemeClr>
              </a:solidFill>
            </a:endParaRPr>
          </a:p>
        </p:txBody>
      </p:sp>
      <p:pic>
        <p:nvPicPr>
          <p:cNvPr id="13320" name="Picture 8" descr="Fred Flintstone/Gallery | The Flintstones | Fandom">
            <a:extLst>
              <a:ext uri="{FF2B5EF4-FFF2-40B4-BE49-F238E27FC236}">
                <a16:creationId xmlns:a16="http://schemas.microsoft.com/office/drawing/2014/main" id="{48AC7B87-6FB7-F603-4FDF-F9DDB64B1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827" y="993506"/>
            <a:ext cx="2494401" cy="535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93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FC16-E9B0-01E5-2518-9CC4FFD86F81}"/>
            </a:ext>
          </a:extLst>
        </p:cNvPr>
        <p:cNvGrpSpPr/>
        <p:nvPr/>
      </p:nvGrpSpPr>
      <p:grpSpPr>
        <a:xfrm>
          <a:off x="0" y="0"/>
          <a:ext cx="0" cy="0"/>
          <a:chOff x="0" y="0"/>
          <a:chExt cx="0" cy="0"/>
        </a:xfrm>
      </p:grpSpPr>
      <p:pic>
        <p:nvPicPr>
          <p:cNvPr id="2" name="Picture 2" descr="Afbeeldingsresultaat voor sensory perception">
            <a:extLst>
              <a:ext uri="{FF2B5EF4-FFF2-40B4-BE49-F238E27FC236}">
                <a16:creationId xmlns:a16="http://schemas.microsoft.com/office/drawing/2014/main" id="{EEFACFA3-6A1C-2EBD-8299-5FA3F2DC6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633" y="113838"/>
            <a:ext cx="9379768" cy="663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23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AA3B8-C760-51E1-9E39-E738CC86D81B}"/>
            </a:ext>
          </a:extLst>
        </p:cNvPr>
        <p:cNvGrpSpPr/>
        <p:nvPr/>
      </p:nvGrpSpPr>
      <p:grpSpPr>
        <a:xfrm>
          <a:off x="0" y="0"/>
          <a:ext cx="0" cy="0"/>
          <a:chOff x="0" y="0"/>
          <a:chExt cx="0" cy="0"/>
        </a:xfrm>
      </p:grpSpPr>
      <p:pic>
        <p:nvPicPr>
          <p:cNvPr id="3" name="Picture 6" descr="Bekijk de originele afbeelding">
            <a:extLst>
              <a:ext uri="{FF2B5EF4-FFF2-40B4-BE49-F238E27FC236}">
                <a16:creationId xmlns:a16="http://schemas.microsoft.com/office/drawing/2014/main" id="{D1F37271-A55D-3934-5B12-26BE84222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291" y="532099"/>
            <a:ext cx="6259823" cy="57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223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Arjen van der Horst?</a:t>
            </a:r>
          </a:p>
        </p:txBody>
      </p:sp>
      <p:grpSp>
        <p:nvGrpSpPr>
          <p:cNvPr id="3" name="Groep 2"/>
          <p:cNvGrpSpPr>
            <a:grpSpLocks/>
          </p:cNvGrpSpPr>
          <p:nvPr/>
        </p:nvGrpSpPr>
        <p:grpSpPr bwMode="auto">
          <a:xfrm>
            <a:off x="-996950" y="-304800"/>
            <a:ext cx="13594668" cy="9550400"/>
            <a:chOff x="-468309" y="-674690"/>
            <a:chExt cx="12962116" cy="7848596"/>
          </a:xfrm>
        </p:grpSpPr>
        <p:sp>
          <p:nvSpPr>
            <p:cNvPr id="5" name="Rechthoek 3"/>
            <p:cNvSpPr>
              <a:spLocks noChangeArrowheads="1"/>
            </p:cNvSpPr>
            <p:nvPr/>
          </p:nvSpPr>
          <p:spPr bwMode="auto">
            <a:xfrm>
              <a:off x="-468309" y="-674690"/>
              <a:ext cx="12785168" cy="7848596"/>
            </a:xfrm>
            <a:prstGeom prst="rect">
              <a:avLst/>
            </a:prstGeom>
            <a:solidFill>
              <a:srgbClr val="000000"/>
            </a:solidFill>
            <a:ln w="12701">
              <a:solidFill>
                <a:srgbClr val="41719C"/>
              </a:solidFill>
              <a:miter lim="800000"/>
              <a:headEnd/>
              <a:tailEnd/>
            </a:ln>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nl-NL" altLang="nl-NL" sz="2400">
                <a:solidFill>
                  <a:srgbClr val="FFFFFF"/>
                </a:solidFill>
              </a:endParaRPr>
            </a:p>
          </p:txBody>
        </p:sp>
        <p:sp>
          <p:nvSpPr>
            <p:cNvPr id="6" name="Tekstvak 13"/>
            <p:cNvSpPr txBox="1">
              <a:spLocks noChangeArrowheads="1"/>
            </p:cNvSpPr>
            <p:nvPr/>
          </p:nvSpPr>
          <p:spPr bwMode="auto">
            <a:xfrm>
              <a:off x="580913" y="1789314"/>
              <a:ext cx="11912894" cy="142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nl-NL" altLang="nl-NL" sz="10666" b="1" dirty="0" err="1">
                  <a:solidFill>
                    <a:srgbClr val="FFFFFF"/>
                  </a:solidFill>
                  <a:latin typeface="Miriam Fixed"/>
                  <a:ea typeface="Miriam Fixed"/>
                  <a:cs typeface="Miriam Fixed"/>
                </a:rPr>
                <a:t>We’re</a:t>
              </a:r>
              <a:r>
                <a:rPr lang="nl-NL" altLang="nl-NL" sz="10666" b="1" dirty="0">
                  <a:solidFill>
                    <a:srgbClr val="FFFFFF"/>
                  </a:solidFill>
                  <a:latin typeface="Miriam Fixed"/>
                  <a:ea typeface="Miriam Fixed"/>
                  <a:cs typeface="Miriam Fixed"/>
                </a:rPr>
                <a:t> f*</a:t>
              </a:r>
              <a:r>
                <a:rPr lang="nl-NL" altLang="nl-NL" sz="10666" b="1" dirty="0" err="1">
                  <a:solidFill>
                    <a:srgbClr val="FFFFFF"/>
                  </a:solidFill>
                  <a:latin typeface="Miriam Fixed"/>
                  <a:ea typeface="Miriam Fixed"/>
                  <a:cs typeface="Miriam Fixed"/>
                </a:rPr>
                <a:t>cked</a:t>
              </a:r>
              <a:r>
                <a:rPr lang="nl-NL" altLang="nl-NL" sz="10666" b="1" dirty="0">
                  <a:solidFill>
                    <a:srgbClr val="FFFFFF"/>
                  </a:solidFill>
                  <a:latin typeface="Miriam Fixed"/>
                  <a:ea typeface="Miriam Fixed"/>
                  <a:cs typeface="Miriam Fixed"/>
                </a:rPr>
                <a:t>.</a:t>
              </a:r>
            </a:p>
          </p:txBody>
        </p:sp>
      </p:grpSp>
      <p:pic>
        <p:nvPicPr>
          <p:cNvPr id="7" name="Picture 2" descr="http://thebladeoftruth.org/wp-content/uploads/2015/06/wron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36" y="1959429"/>
            <a:ext cx="6216727" cy="337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0"/>
                                          </p:val>
                                        </p:tav>
                                        <p:tav tm="100000">
                                          <p:val>
                                            <p:strVal val="#ppt_w"/>
                                          </p:val>
                                        </p:tav>
                                      </p:tavLst>
                                    </p:anim>
                                    <p:anim calcmode="lin" valueType="num">
                                      <p:cBhvr>
                                        <p:cTn id="8" dur="500" fill="hold"/>
                                        <p:tgtEl>
                                          <p:spTgt spid="7"/>
                                        </p:tgtEl>
                                        <p:attrNameLst>
                                          <p:attrName>ppt_h</p:attrName>
                                        </p:attrNameLst>
                                      </p:cBhvr>
                                      <p:tavLst>
                                        <p:tav tm="0">
                                          <p:val>
                                            <p:str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Arjen van der Horst?</a:t>
            </a:r>
          </a:p>
        </p:txBody>
      </p:sp>
      <p:pic>
        <p:nvPicPr>
          <p:cNvPr id="3" name="Picture 2" descr="http://i2.cdn.turner.com/cnn/2010/TECH/innovation/12/03/opower.energy/t1larg.opower.cts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Afbeeldingsresultaat voor o'pow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622" y="5799727"/>
            <a:ext cx="3681257" cy="61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55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EEBA4-48BB-C14C-2943-400E99DFA4C4}"/>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F9F18D5-D8FF-24BA-79A1-6C09647D6004}"/>
              </a:ext>
            </a:extLst>
          </p:cNvPr>
          <p:cNvPicPr>
            <a:picLocks noChangeAspect="1"/>
          </p:cNvPicPr>
          <p:nvPr/>
        </p:nvPicPr>
        <p:blipFill>
          <a:blip r:embed="rId2"/>
          <a:stretch>
            <a:fillRect/>
          </a:stretch>
        </p:blipFill>
        <p:spPr>
          <a:xfrm>
            <a:off x="2690465" y="999007"/>
            <a:ext cx="6965163" cy="4041829"/>
          </a:xfrm>
          <a:prstGeom prst="rect">
            <a:avLst/>
          </a:prstGeom>
        </p:spPr>
      </p:pic>
      <p:sp>
        <p:nvSpPr>
          <p:cNvPr id="7" name="Tekstvak 6">
            <a:extLst>
              <a:ext uri="{FF2B5EF4-FFF2-40B4-BE49-F238E27FC236}">
                <a16:creationId xmlns:a16="http://schemas.microsoft.com/office/drawing/2014/main" id="{17455BF4-C38D-7CC8-592F-8E557E215323}"/>
              </a:ext>
            </a:extLst>
          </p:cNvPr>
          <p:cNvSpPr txBox="1"/>
          <p:nvPr/>
        </p:nvSpPr>
        <p:spPr>
          <a:xfrm>
            <a:off x="3515480" y="5144597"/>
            <a:ext cx="1292798" cy="584775"/>
          </a:xfrm>
          <a:prstGeom prst="rect">
            <a:avLst/>
          </a:prstGeom>
          <a:noFill/>
        </p:spPr>
        <p:txBody>
          <a:bodyPr wrap="square" rtlCol="0">
            <a:spAutoFit/>
          </a:bodyPr>
          <a:lstStyle/>
          <a:p>
            <a:pPr algn="ctr"/>
            <a:r>
              <a:rPr lang="nl-NL" sz="3200" b="1" dirty="0">
                <a:solidFill>
                  <a:schemeClr val="accent6">
                    <a:lumMod val="75000"/>
                  </a:schemeClr>
                </a:solidFill>
              </a:rPr>
              <a:t>35%</a:t>
            </a:r>
          </a:p>
        </p:txBody>
      </p:sp>
      <p:sp>
        <p:nvSpPr>
          <p:cNvPr id="8" name="Tekstvak 7">
            <a:extLst>
              <a:ext uri="{FF2B5EF4-FFF2-40B4-BE49-F238E27FC236}">
                <a16:creationId xmlns:a16="http://schemas.microsoft.com/office/drawing/2014/main" id="{F39C3B8F-CDC7-2337-712C-8B3AE5C03933}"/>
              </a:ext>
            </a:extLst>
          </p:cNvPr>
          <p:cNvSpPr txBox="1"/>
          <p:nvPr/>
        </p:nvSpPr>
        <p:spPr>
          <a:xfrm>
            <a:off x="5526647" y="5203603"/>
            <a:ext cx="1292798" cy="584775"/>
          </a:xfrm>
          <a:prstGeom prst="rect">
            <a:avLst/>
          </a:prstGeom>
          <a:noFill/>
        </p:spPr>
        <p:txBody>
          <a:bodyPr wrap="square" rtlCol="0">
            <a:spAutoFit/>
          </a:bodyPr>
          <a:lstStyle/>
          <a:p>
            <a:pPr algn="ctr"/>
            <a:r>
              <a:rPr lang="nl-NL" sz="3200" b="1" dirty="0">
                <a:solidFill>
                  <a:schemeClr val="accent6">
                    <a:lumMod val="75000"/>
                  </a:schemeClr>
                </a:solidFill>
              </a:rPr>
              <a:t>45%</a:t>
            </a:r>
          </a:p>
        </p:txBody>
      </p:sp>
      <p:sp>
        <p:nvSpPr>
          <p:cNvPr id="9" name="Tekstvak 8">
            <a:extLst>
              <a:ext uri="{FF2B5EF4-FFF2-40B4-BE49-F238E27FC236}">
                <a16:creationId xmlns:a16="http://schemas.microsoft.com/office/drawing/2014/main" id="{6C31B535-FF68-35ED-42D8-9C24E1B40E46}"/>
              </a:ext>
            </a:extLst>
          </p:cNvPr>
          <p:cNvSpPr txBox="1"/>
          <p:nvPr/>
        </p:nvSpPr>
        <p:spPr>
          <a:xfrm>
            <a:off x="7701588" y="5225892"/>
            <a:ext cx="1799947" cy="584775"/>
          </a:xfrm>
          <a:prstGeom prst="rect">
            <a:avLst/>
          </a:prstGeom>
          <a:noFill/>
        </p:spPr>
        <p:txBody>
          <a:bodyPr wrap="square" rtlCol="0">
            <a:spAutoFit/>
          </a:bodyPr>
          <a:lstStyle/>
          <a:p>
            <a:pPr algn="ctr"/>
            <a:r>
              <a:rPr lang="nl-NL" sz="3200" b="1" dirty="0">
                <a:solidFill>
                  <a:schemeClr val="accent6">
                    <a:lumMod val="75000"/>
                  </a:schemeClr>
                </a:solidFill>
              </a:rPr>
              <a:t>&gt;55%</a:t>
            </a:r>
          </a:p>
        </p:txBody>
      </p:sp>
    </p:spTree>
    <p:extLst>
      <p:ext uri="{BB962C8B-B14F-4D97-AF65-F5344CB8AC3E}">
        <p14:creationId xmlns:p14="http://schemas.microsoft.com/office/powerpoint/2010/main" val="2016191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C0AE-53AA-E677-0489-CDB1A44E2155}"/>
            </a:ext>
          </a:extLst>
        </p:cNvPr>
        <p:cNvGrpSpPr/>
        <p:nvPr/>
      </p:nvGrpSpPr>
      <p:grpSpPr>
        <a:xfrm>
          <a:off x="0" y="0"/>
          <a:ext cx="0" cy="0"/>
          <a:chOff x="0" y="0"/>
          <a:chExt cx="0" cy="0"/>
        </a:xfrm>
      </p:grpSpPr>
      <p:pic>
        <p:nvPicPr>
          <p:cNvPr id="2" name="Picture 2" descr="http://www.neurosciencemarketing.com/blog/wp-content/uploads/2013/06/portion-illusion.jpg">
            <a:extLst>
              <a:ext uri="{FF2B5EF4-FFF2-40B4-BE49-F238E27FC236}">
                <a16:creationId xmlns:a16="http://schemas.microsoft.com/office/drawing/2014/main" id="{DDBA3A77-E91B-F538-4C1E-8D8E72EB5B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7326" y="1463797"/>
            <a:ext cx="9463438" cy="393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218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A5BD-7779-F6E0-EA4C-6C5AE4AD4ED2}"/>
            </a:ext>
          </a:extLst>
        </p:cNvPr>
        <p:cNvGrpSpPr/>
        <p:nvPr/>
      </p:nvGrpSpPr>
      <p:grpSpPr>
        <a:xfrm>
          <a:off x="0" y="0"/>
          <a:ext cx="0" cy="0"/>
          <a:chOff x="0" y="0"/>
          <a:chExt cx="0" cy="0"/>
        </a:xfrm>
      </p:grpSpPr>
      <p:pic>
        <p:nvPicPr>
          <p:cNvPr id="1026" name="Picture 2" descr="Self Introspection! – kalamvant">
            <a:extLst>
              <a:ext uri="{FF2B5EF4-FFF2-40B4-BE49-F238E27FC236}">
                <a16:creationId xmlns:a16="http://schemas.microsoft.com/office/drawing/2014/main" id="{53A473A7-2BB4-5AB3-04ED-884F9B6AD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020" y="116800"/>
            <a:ext cx="6898494" cy="674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305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
          <p:cNvSpPr>
            <a:spLocks noChangeArrowheads="1"/>
          </p:cNvSpPr>
          <p:nvPr/>
        </p:nvSpPr>
        <p:spPr bwMode="auto">
          <a:xfrm>
            <a:off x="0" y="234757"/>
            <a:ext cx="12192000" cy="326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r>
              <a:rPr lang="en-US" altLang="nl-NL" sz="13333">
                <a:solidFill>
                  <a:schemeClr val="bg1"/>
                </a:solidFill>
                <a:latin typeface="Impact" panose="020B0806030902050204" pitchFamily="34" charset="0"/>
              </a:rPr>
              <a:t> </a:t>
            </a:r>
            <a:r>
              <a:rPr lang="en-US" altLang="nl-NL" sz="9600">
                <a:solidFill>
                  <a:schemeClr val="bg1"/>
                </a:solidFill>
                <a:latin typeface="Impact" panose="020B0806030902050204" pitchFamily="34" charset="0"/>
              </a:rPr>
              <a:t> </a:t>
            </a:r>
          </a:p>
          <a:p>
            <a:pPr algn="ctr" eaLnBrk="1" hangingPunct="1">
              <a:lnSpc>
                <a:spcPct val="90000"/>
              </a:lnSpc>
              <a:spcBef>
                <a:spcPct val="0"/>
              </a:spcBef>
              <a:buFontTx/>
              <a:buNone/>
            </a:pPr>
            <a:endParaRPr lang="en-US" altLang="nl-NL" sz="9600">
              <a:solidFill>
                <a:schemeClr val="bg1"/>
              </a:solidFill>
              <a:latin typeface="Helvetica Neue Black Condensed" pitchFamily="-109" charset="0"/>
            </a:endParaRPr>
          </a:p>
        </p:txBody>
      </p:sp>
      <p:pic>
        <p:nvPicPr>
          <p:cNvPr id="131075"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9901" y="0"/>
            <a:ext cx="28321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2" descr="Afbeeldingsresultaat voor virtual rea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448476"/>
      </p:ext>
    </p:extLst>
  </p:cSld>
  <p:clrMapOvr>
    <a:masterClrMapping/>
  </p:clrMapOvr>
  <p:transition advTm="5593"/>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Arjen van der Horst?</a:t>
            </a:r>
          </a:p>
        </p:txBody>
      </p:sp>
      <p:pic>
        <p:nvPicPr>
          <p:cNvPr id="3" name="Picture 2" descr="Afbeeldingsresultaat voor grandpar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806" y="0"/>
            <a:ext cx="16245419" cy="812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291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Afbeeldingsresultaat voor gas 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36693" cy="689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19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el 3"/>
          <p:cNvSpPr>
            <a:spLocks noGrp="1"/>
          </p:cNvSpPr>
          <p:nvPr>
            <p:ph type="title"/>
          </p:nvPr>
        </p:nvSpPr>
        <p:spPr/>
        <p:txBody>
          <a:bodyPr/>
          <a:lstStyle/>
          <a:p>
            <a:r>
              <a:rPr lang="nl-NL" altLang="nl-NL" b="1"/>
              <a:t>What would Jesus drive?</a:t>
            </a:r>
          </a:p>
        </p:txBody>
      </p:sp>
      <p:pic>
        <p:nvPicPr>
          <p:cNvPr id="155651" name="Picture 2" descr="Afbeeldingsresultaat voor what would jesus dr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64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309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41B08-2221-F0DA-D04B-0EFC6141382F}"/>
            </a:ext>
          </a:extLst>
        </p:cNvPr>
        <p:cNvGrpSpPr/>
        <p:nvPr/>
      </p:nvGrpSpPr>
      <p:grpSpPr>
        <a:xfrm>
          <a:off x="0" y="0"/>
          <a:ext cx="0" cy="0"/>
          <a:chOff x="0" y="0"/>
          <a:chExt cx="0" cy="0"/>
        </a:xfrm>
      </p:grpSpPr>
      <p:sp>
        <p:nvSpPr>
          <p:cNvPr id="3" name="Rechthoek 5">
            <a:extLst>
              <a:ext uri="{FF2B5EF4-FFF2-40B4-BE49-F238E27FC236}">
                <a16:creationId xmlns:a16="http://schemas.microsoft.com/office/drawing/2014/main" id="{23C7E9D9-C7A6-2202-B4DB-FEF1C30EDB81}"/>
              </a:ext>
            </a:extLst>
          </p:cNvPr>
          <p:cNvSpPr>
            <a:spLocks noChangeArrowheads="1"/>
          </p:cNvSpPr>
          <p:nvPr/>
        </p:nvSpPr>
        <p:spPr bwMode="auto">
          <a:xfrm>
            <a:off x="1221014" y="1195886"/>
            <a:ext cx="9749971" cy="217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50000"/>
              </a:lnSpc>
              <a:spcBef>
                <a:spcPct val="0"/>
              </a:spcBef>
              <a:buFontTx/>
              <a:buNone/>
            </a:pPr>
            <a:r>
              <a:rPr lang="nl-NL" altLang="nl-NL" sz="4800" b="1" dirty="0">
                <a:latin typeface="Arial" panose="020B0604020202020204" pitchFamily="34" charset="0"/>
                <a:cs typeface="Arial" panose="020B0604020202020204" pitchFamily="34" charset="0"/>
              </a:rPr>
              <a:t>“God </a:t>
            </a:r>
            <a:r>
              <a:rPr lang="nl-NL" altLang="nl-NL" sz="4800" b="1" dirty="0" err="1">
                <a:latin typeface="Arial" panose="020B0604020202020204" pitchFamily="34" charset="0"/>
                <a:cs typeface="Arial" panose="020B0604020202020204" pitchFamily="34" charset="0"/>
              </a:rPr>
              <a:t>drove</a:t>
            </a:r>
            <a:r>
              <a:rPr lang="nl-NL" altLang="nl-NL" sz="4800" b="1" dirty="0">
                <a:latin typeface="Arial" panose="020B0604020202020204" pitchFamily="34" charset="0"/>
                <a:cs typeface="Arial" panose="020B0604020202020204" pitchFamily="34" charset="0"/>
              </a:rPr>
              <a:t> Adam </a:t>
            </a:r>
            <a:r>
              <a:rPr lang="nl-NL" altLang="nl-NL" sz="4800" b="1" dirty="0" err="1">
                <a:latin typeface="Arial" panose="020B0604020202020204" pitchFamily="34" charset="0"/>
                <a:cs typeface="Arial" panose="020B0604020202020204" pitchFamily="34" charset="0"/>
              </a:rPr>
              <a:t>and</a:t>
            </a:r>
            <a:r>
              <a:rPr lang="nl-NL" altLang="nl-NL" sz="4800" b="1" dirty="0">
                <a:latin typeface="Arial" panose="020B0604020202020204" pitchFamily="34" charset="0"/>
                <a:cs typeface="Arial" panose="020B0604020202020204" pitchFamily="34" charset="0"/>
              </a:rPr>
              <a:t> Eve out of the Garden of Eden in a </a:t>
            </a:r>
            <a:r>
              <a:rPr lang="nl-NL" altLang="nl-NL" sz="4800" b="1" dirty="0" err="1">
                <a:latin typeface="Arial" panose="020B0604020202020204" pitchFamily="34" charset="0"/>
                <a:cs typeface="Arial" panose="020B0604020202020204" pitchFamily="34" charset="0"/>
              </a:rPr>
              <a:t>Fury</a:t>
            </a:r>
            <a:r>
              <a:rPr lang="nl-NL" altLang="nl-NL" sz="4800" b="1" dirty="0">
                <a:latin typeface="Arial" panose="020B0604020202020204" pitchFamily="34" charset="0"/>
                <a:cs typeface="Arial" panose="020B0604020202020204" pitchFamily="34" charset="0"/>
              </a:rPr>
              <a:t>.”</a:t>
            </a:r>
          </a:p>
        </p:txBody>
      </p:sp>
      <p:pic>
        <p:nvPicPr>
          <p:cNvPr id="4" name="Picture 2" descr="Afbeeldingsresultaat voor bible">
            <a:extLst>
              <a:ext uri="{FF2B5EF4-FFF2-40B4-BE49-F238E27FC236}">
                <a16:creationId xmlns:a16="http://schemas.microsoft.com/office/drawing/2014/main" id="{64F78307-A550-D800-4957-3D86F5721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648" y="3896177"/>
            <a:ext cx="4129833" cy="184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281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pontiac f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6" y="1"/>
            <a:ext cx="12367684" cy="714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3"/>
          <p:cNvSpPr txBox="1">
            <a:spLocks/>
          </p:cNvSpPr>
          <p:nvPr/>
        </p:nvSpPr>
        <p:spPr>
          <a:xfrm rot="21400765">
            <a:off x="8016241" y="1036052"/>
            <a:ext cx="3594100" cy="908049"/>
          </a:xfrm>
          <a:prstGeom prst="rect">
            <a:avLst/>
          </a:prstGeom>
        </p:spPr>
        <p:txBody>
          <a:bodyPr/>
          <a:lstStyle>
            <a:lvl1pPr algn="l" defTabSz="914400" rtl="0" eaLnBrk="1" latinLnBrk="0" hangingPunct="1">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nl-NL" altLang="nl-NL" sz="3733" b="1" dirty="0"/>
              <a:t>Plymouth </a:t>
            </a:r>
            <a:r>
              <a:rPr lang="nl-NL" altLang="nl-NL" sz="3733" b="1" dirty="0" err="1"/>
              <a:t>Fury</a:t>
            </a:r>
            <a:endParaRPr lang="nl-NL" altLang="nl-NL" sz="3733" b="1" dirty="0"/>
          </a:p>
        </p:txBody>
      </p:sp>
    </p:spTree>
    <p:extLst>
      <p:ext uri="{BB962C8B-B14F-4D97-AF65-F5344CB8AC3E}">
        <p14:creationId xmlns:p14="http://schemas.microsoft.com/office/powerpoint/2010/main" val="2485527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cat mirror l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68" y="-315416"/>
            <a:ext cx="14346832" cy="717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8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127FA-1F18-40D3-DB36-C5B904771BD8}"/>
            </a:ext>
          </a:extLst>
        </p:cNvPr>
        <p:cNvGrpSpPr/>
        <p:nvPr/>
      </p:nvGrpSpPr>
      <p:grpSpPr>
        <a:xfrm>
          <a:off x="0" y="0"/>
          <a:ext cx="0" cy="0"/>
          <a:chOff x="0" y="0"/>
          <a:chExt cx="0" cy="0"/>
        </a:xfrm>
      </p:grpSpPr>
      <p:pic>
        <p:nvPicPr>
          <p:cNvPr id="2" name="Picture 4" descr="http://www.gowithgo.net/wp-content/uploads/2011/07/Flintstone_Mobile.jpg">
            <a:hlinkClick r:id="rId2"/>
            <a:extLst>
              <a:ext uri="{FF2B5EF4-FFF2-40B4-BE49-F238E27FC236}">
                <a16:creationId xmlns:a16="http://schemas.microsoft.com/office/drawing/2014/main" id="{364946BD-5452-6D00-2C3D-46414E0EF7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335" y="465010"/>
            <a:ext cx="7426550" cy="57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FFE3E022-45FF-4711-40C2-4ED9DCBCE7DC}"/>
              </a:ext>
            </a:extLst>
          </p:cNvPr>
          <p:cNvSpPr txBox="1"/>
          <p:nvPr/>
        </p:nvSpPr>
        <p:spPr>
          <a:xfrm>
            <a:off x="7903030" y="1805078"/>
            <a:ext cx="3856036" cy="3046988"/>
          </a:xfrm>
          <a:prstGeom prst="rect">
            <a:avLst/>
          </a:prstGeom>
          <a:noFill/>
        </p:spPr>
        <p:txBody>
          <a:bodyPr wrap="square" rtlCol="0">
            <a:spAutoFit/>
          </a:bodyPr>
          <a:lstStyle/>
          <a:p>
            <a:pPr algn="ctr"/>
            <a:r>
              <a:rPr lang="nl-NL" sz="9600" b="1" dirty="0" err="1">
                <a:solidFill>
                  <a:schemeClr val="tx2">
                    <a:lumMod val="75000"/>
                    <a:lumOff val="25000"/>
                  </a:schemeClr>
                </a:solidFill>
              </a:rPr>
              <a:t>Thank</a:t>
            </a:r>
            <a:r>
              <a:rPr lang="nl-NL" sz="9600" b="1" dirty="0">
                <a:solidFill>
                  <a:schemeClr val="tx2">
                    <a:lumMod val="75000"/>
                    <a:lumOff val="25000"/>
                  </a:schemeClr>
                </a:solidFill>
              </a:rPr>
              <a:t> </a:t>
            </a:r>
            <a:r>
              <a:rPr lang="nl-NL" sz="9600" b="1" dirty="0" err="1">
                <a:solidFill>
                  <a:schemeClr val="tx2">
                    <a:lumMod val="75000"/>
                    <a:lumOff val="25000"/>
                  </a:schemeClr>
                </a:solidFill>
              </a:rPr>
              <a:t>you</a:t>
            </a:r>
            <a:r>
              <a:rPr lang="nl-NL" sz="9600" b="1" dirty="0">
                <a:solidFill>
                  <a:schemeClr val="tx2">
                    <a:lumMod val="75000"/>
                    <a:lumOff val="25000"/>
                  </a:schemeClr>
                </a:solidFill>
              </a:rPr>
              <a:t>!</a:t>
            </a:r>
          </a:p>
        </p:txBody>
      </p:sp>
    </p:spTree>
    <p:extLst>
      <p:ext uri="{BB962C8B-B14F-4D97-AF65-F5344CB8AC3E}">
        <p14:creationId xmlns:p14="http://schemas.microsoft.com/office/powerpoint/2010/main" val="3852003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4E49-6A25-CD5C-91D9-C65EEC8F73E8}"/>
            </a:ext>
          </a:extLst>
        </p:cNvPr>
        <p:cNvGrpSpPr/>
        <p:nvPr/>
      </p:nvGrpSpPr>
      <p:grpSpPr>
        <a:xfrm>
          <a:off x="0" y="0"/>
          <a:ext cx="0" cy="0"/>
          <a:chOff x="0" y="0"/>
          <a:chExt cx="0" cy="0"/>
        </a:xfrm>
      </p:grpSpPr>
      <p:pic>
        <p:nvPicPr>
          <p:cNvPr id="4098" name="Picture 2" descr="10 Epic Self-Connection Tips (how to look within yourself)">
            <a:extLst>
              <a:ext uri="{FF2B5EF4-FFF2-40B4-BE49-F238E27FC236}">
                <a16:creationId xmlns:a16="http://schemas.microsoft.com/office/drawing/2014/main" id="{53DD1977-6176-E4DE-15CC-44BDCB994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70" y="-1322181"/>
            <a:ext cx="12838339" cy="8180181"/>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D3819A8-0C15-4D94-EF1A-10B733629422}"/>
              </a:ext>
            </a:extLst>
          </p:cNvPr>
          <p:cNvSpPr txBox="1"/>
          <p:nvPr/>
        </p:nvSpPr>
        <p:spPr>
          <a:xfrm>
            <a:off x="3755571" y="2569031"/>
            <a:ext cx="4452258" cy="2554545"/>
          </a:xfrm>
          <a:prstGeom prst="rect">
            <a:avLst/>
          </a:prstGeom>
          <a:noFill/>
        </p:spPr>
        <p:txBody>
          <a:bodyPr wrap="square" rtlCol="0">
            <a:spAutoFit/>
          </a:bodyPr>
          <a:lstStyle/>
          <a:p>
            <a:pPr algn="ctr"/>
            <a:r>
              <a:rPr lang="en-US" sz="4000" b="1" dirty="0"/>
              <a:t>It is a crisis of being, a crisis of the spirit, a crisis of the mind.</a:t>
            </a:r>
            <a:endParaRPr lang="nl-NL" sz="4000" b="1" dirty="0"/>
          </a:p>
        </p:txBody>
      </p:sp>
    </p:spTree>
    <p:extLst>
      <p:ext uri="{BB962C8B-B14F-4D97-AF65-F5344CB8AC3E}">
        <p14:creationId xmlns:p14="http://schemas.microsoft.com/office/powerpoint/2010/main" val="407909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9B79F-ACC1-B339-9254-5CEAB8E6561B}"/>
            </a:ext>
          </a:extLst>
        </p:cNvPr>
        <p:cNvGrpSpPr/>
        <p:nvPr/>
      </p:nvGrpSpPr>
      <p:grpSpPr>
        <a:xfrm>
          <a:off x="0" y="0"/>
          <a:ext cx="0" cy="0"/>
          <a:chOff x="0" y="0"/>
          <a:chExt cx="0" cy="0"/>
        </a:xfrm>
      </p:grpSpPr>
      <p:pic>
        <p:nvPicPr>
          <p:cNvPr id="5122" name="Picture 2" descr="6,100+ Funny Brain Drawing Stock Photos, Pictures &amp; Royalty-Free Images -  iStock">
            <a:extLst>
              <a:ext uri="{FF2B5EF4-FFF2-40B4-BE49-F238E27FC236}">
                <a16:creationId xmlns:a16="http://schemas.microsoft.com/office/drawing/2014/main" id="{4FDC94D9-CAB6-A60F-B63F-A50ED0C8C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4294"/>
            <a:ext cx="12192000" cy="848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03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joemelsoftware' woord van het jaar">
            <a:extLst>
              <a:ext uri="{FF2B5EF4-FFF2-40B4-BE49-F238E27FC236}">
                <a16:creationId xmlns:a16="http://schemas.microsoft.com/office/drawing/2014/main" id="{4000C294-AB5F-7C9D-A9B1-CE986CF1B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0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Het Stenen Tijdperk-brein</a:t>
            </a:r>
          </a:p>
        </p:txBody>
      </p:sp>
      <p:pic>
        <p:nvPicPr>
          <p:cNvPr id="6" name="Picture 2" descr="Afbeeldingsresultaat voor mind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6" y="-301902"/>
            <a:ext cx="12273280" cy="753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28011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34C411142378429A8AAB849A75DF79" ma:contentTypeVersion="19" ma:contentTypeDescription="Een nieuw document maken." ma:contentTypeScope="" ma:versionID="7019a0ce1cdcd6a5527f4db6b125aa28">
  <xsd:schema xmlns:xsd="http://www.w3.org/2001/XMLSchema" xmlns:xs="http://www.w3.org/2001/XMLSchema" xmlns:p="http://schemas.microsoft.com/office/2006/metadata/properties" xmlns:ns2="242f3632-a43c-4897-bd71-13a0521c0d9d" xmlns:ns3="5e879597-5c23-4243-b02f-71da49acb581" targetNamespace="http://schemas.microsoft.com/office/2006/metadata/properties" ma:root="true" ma:fieldsID="526fcf7360768f950e4814b34e439178" ns2:_="" ns3:_="">
    <xsd:import namespace="242f3632-a43c-4897-bd71-13a0521c0d9d"/>
    <xsd:import namespace="5e879597-5c23-4243-b02f-71da49acb581"/>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Location"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2f3632-a43c-4897-bd71-13a0521c0d9d"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26" nillable="true" ma:displayName="Taxonomy Catch All Column" ma:hidden="true" ma:list="{4c20ed5d-e087-4132-bbe9-0b287cdadf01}" ma:internalName="TaxCatchAll" ma:showField="CatchAllData" ma:web="242f3632-a43c-4897-bd71-13a0521c0d9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879597-5c23-4243-b02f-71da49acb581"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5060fc94-1c05-4bab-a3c8-7fec47a3c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242f3632-a43c-4897-bd71-13a0521c0d9d">JC55ATSTZ4FW-2058743950-471206</_dlc_DocId>
    <_dlc_DocIdUrl xmlns="242f3632-a43c-4897-bd71-13a0521c0d9d">
      <Url>https://sylvesterproductions.sharepoint.com/sites/Sylvester-FS/_layouts/15/DocIdRedir.aspx?ID=JC55ATSTZ4FW-2058743950-471206</Url>
      <Description>JC55ATSTZ4FW-2058743950-471206</Description>
    </_dlc_DocIdUrl>
    <TaxCatchAll xmlns="242f3632-a43c-4897-bd71-13a0521c0d9d" xsi:nil="true"/>
    <lcf76f155ced4ddcb4097134ff3c332f xmlns="5e879597-5c23-4243-b02f-71da49acb58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B9FE0E-B2FA-4D5B-8DC5-07626ADAAF9E}"/>
</file>

<file path=customXml/itemProps2.xml><?xml version="1.0" encoding="utf-8"?>
<ds:datastoreItem xmlns:ds="http://schemas.openxmlformats.org/officeDocument/2006/customXml" ds:itemID="{961BA2B9-819C-4D28-986A-D2A2E1F9176B}"/>
</file>

<file path=customXml/itemProps3.xml><?xml version="1.0" encoding="utf-8"?>
<ds:datastoreItem xmlns:ds="http://schemas.openxmlformats.org/officeDocument/2006/customXml" ds:itemID="{EBDAB15A-FD1A-4569-B381-F200A73F8040}"/>
</file>

<file path=customXml/itemProps4.xml><?xml version="1.0" encoding="utf-8"?>
<ds:datastoreItem xmlns:ds="http://schemas.openxmlformats.org/officeDocument/2006/customXml" ds:itemID="{052E51D1-45B8-4B5A-98F7-D898C361525E}"/>
</file>

<file path=docProps/app.xml><?xml version="1.0" encoding="utf-8"?>
<Properties xmlns="http://schemas.openxmlformats.org/officeDocument/2006/extended-properties" xmlns:vt="http://schemas.openxmlformats.org/officeDocument/2006/docPropsVTypes">
  <TotalTime>1371</TotalTime>
  <Words>607</Words>
  <Application>Microsoft Office PowerPoint</Application>
  <PresentationFormat>Breedbeeld</PresentationFormat>
  <Paragraphs>138</Paragraphs>
  <Slides>57</Slides>
  <Notes>32</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57</vt:i4>
      </vt:variant>
    </vt:vector>
  </HeadingPairs>
  <TitlesOfParts>
    <vt:vector size="67" baseType="lpstr">
      <vt:lpstr>Aptos</vt:lpstr>
      <vt:lpstr>Aptos Display</vt:lpstr>
      <vt:lpstr>Arial</vt:lpstr>
      <vt:lpstr>Calibri</vt:lpstr>
      <vt:lpstr>Cambria</vt:lpstr>
      <vt:lpstr>Helvetica Neue Black Condensed</vt:lpstr>
      <vt:lpstr>Impact</vt:lpstr>
      <vt:lpstr>Miriam Fixed</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Het Stenen Tijdperk-brein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Afstand in plaats</vt:lpstr>
      <vt:lpstr>Afstand in plaats</vt:lpstr>
      <vt:lpstr>PowerPoint-presentatie</vt:lpstr>
      <vt:lpstr>PowerPoint-presentatie</vt:lpstr>
      <vt:lpstr>PowerPoint-presentatie</vt:lpstr>
      <vt:lpstr>PowerPoint-presentatie</vt:lpstr>
      <vt:lpstr>PowerPoint-presentatie</vt:lpstr>
      <vt:lpstr>PowerPoint-presentatie</vt:lpstr>
      <vt:lpstr>Samenvatting IPCC-rapporten</vt:lpstr>
      <vt:lpstr>PowerPoint-presentatie</vt:lpstr>
      <vt:lpstr>Samenvatting IPCC-rapporten</vt:lpstr>
      <vt:lpstr>PowerPoint-presentatie</vt:lpstr>
      <vt:lpstr>PowerPoint-presentatie</vt:lpstr>
      <vt:lpstr>PowerPoint-presentatie</vt:lpstr>
      <vt:lpstr>PowerPoint-presentatie</vt:lpstr>
      <vt:lpstr>PowerPoint-presentatie</vt:lpstr>
      <vt:lpstr>PowerPoint-presentatie</vt:lpstr>
      <vt:lpstr>Ted Cruz over klimaatverandering</vt:lpstr>
      <vt:lpstr>PowerPoint-presentatie</vt:lpstr>
      <vt:lpstr>PowerPoint-presentatie</vt:lpstr>
      <vt:lpstr>PowerPoint-presentatie</vt:lpstr>
      <vt:lpstr>PowerPoint-presentatie</vt:lpstr>
      <vt:lpstr>Arjen van der Horst?</vt:lpstr>
      <vt:lpstr>Arjen van der Horst?</vt:lpstr>
      <vt:lpstr>PowerPoint-presentatie</vt:lpstr>
      <vt:lpstr>PowerPoint-presentatie</vt:lpstr>
      <vt:lpstr>PowerPoint-presentatie</vt:lpstr>
      <vt:lpstr>Arjen van der Horst?</vt:lpstr>
      <vt:lpstr>PowerPoint-presentatie</vt:lpstr>
      <vt:lpstr>What would Jesus drive?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 M</dc:creator>
  <cp:lastModifiedBy>L M</cp:lastModifiedBy>
  <cp:revision>13</cp:revision>
  <dcterms:created xsi:type="dcterms:W3CDTF">2025-10-29T09:52:32Z</dcterms:created>
  <dcterms:modified xsi:type="dcterms:W3CDTF">2025-11-05T11:49:51Z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0x0101006A34C411142378429A8AAB849A75DF79</vt:lpwstr>
  </property>
  <property fmtid="{D5CDD505-2E9C-101B-9397-08002B2CF9AE}" pid="3" name="_dlc_DocIdItemGuid">
    <vt:lpwstr>e56c30f6-e258-4833-84cd-8cf13ddd2b4c</vt:lpwstr>
  </property>
</Properties>
</file>